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316" r:id="rId3"/>
    <p:sldId id="256" r:id="rId4"/>
    <p:sldId id="257" r:id="rId5"/>
    <p:sldId id="290" r:id="rId6"/>
    <p:sldId id="291" r:id="rId7"/>
    <p:sldId id="314" r:id="rId8"/>
    <p:sldId id="258" r:id="rId9"/>
    <p:sldId id="315" r:id="rId10"/>
    <p:sldId id="298" r:id="rId11"/>
    <p:sldId id="292" r:id="rId12"/>
    <p:sldId id="293" r:id="rId13"/>
    <p:sldId id="261" r:id="rId14"/>
    <p:sldId id="294" r:id="rId15"/>
    <p:sldId id="295" r:id="rId16"/>
    <p:sldId id="296" r:id="rId17"/>
    <p:sldId id="297" r:id="rId18"/>
    <p:sldId id="259" r:id="rId19"/>
    <p:sldId id="303" r:id="rId20"/>
    <p:sldId id="260" r:id="rId21"/>
    <p:sldId id="299" r:id="rId22"/>
    <p:sldId id="300" r:id="rId23"/>
    <p:sldId id="301" r:id="rId24"/>
    <p:sldId id="302" r:id="rId25"/>
    <p:sldId id="264" r:id="rId26"/>
    <p:sldId id="262" r:id="rId27"/>
    <p:sldId id="263" r:id="rId28"/>
    <p:sldId id="304" r:id="rId29"/>
    <p:sldId id="306" r:id="rId30"/>
    <p:sldId id="307" r:id="rId31"/>
    <p:sldId id="308" r:id="rId32"/>
    <p:sldId id="309" r:id="rId33"/>
    <p:sldId id="310" r:id="rId34"/>
    <p:sldId id="311" r:id="rId35"/>
    <p:sldId id="312" r:id="rId36"/>
    <p:sldId id="313" r:id="rId37"/>
    <p:sldId id="265" r:id="rId38"/>
    <p:sldId id="320" r:id="rId39"/>
    <p:sldId id="327" r:id="rId40"/>
    <p:sldId id="319" r:id="rId41"/>
    <p:sldId id="266" r:id="rId42"/>
    <p:sldId id="268" r:id="rId43"/>
    <p:sldId id="269" r:id="rId44"/>
    <p:sldId id="321" r:id="rId45"/>
    <p:sldId id="270" r:id="rId46"/>
    <p:sldId id="271" r:id="rId47"/>
    <p:sldId id="272" r:id="rId48"/>
    <p:sldId id="273" r:id="rId49"/>
    <p:sldId id="274" r:id="rId50"/>
    <p:sldId id="275" r:id="rId51"/>
    <p:sldId id="276" r:id="rId52"/>
    <p:sldId id="277" r:id="rId53"/>
    <p:sldId id="278" r:id="rId54"/>
    <p:sldId id="328" r:id="rId55"/>
    <p:sldId id="318" r:id="rId56"/>
    <p:sldId id="280" r:id="rId57"/>
    <p:sldId id="279" r:id="rId58"/>
    <p:sldId id="281" r:id="rId59"/>
    <p:sldId id="282" r:id="rId60"/>
    <p:sldId id="283" r:id="rId61"/>
    <p:sldId id="284" r:id="rId62"/>
    <p:sldId id="285" r:id="rId63"/>
    <p:sldId id="322" r:id="rId64"/>
    <p:sldId id="287" r:id="rId65"/>
    <p:sldId id="286" r:id="rId66"/>
    <p:sldId id="323" r:id="rId67"/>
    <p:sldId id="288" r:id="rId68"/>
    <p:sldId id="289" r:id="rId69"/>
    <p:sldId id="329" r:id="rId70"/>
    <p:sldId id="324" r:id="rId71"/>
    <p:sldId id="317" r:id="rId72"/>
    <p:sldId id="325" r:id="rId73"/>
    <p:sldId id="331" r:id="rId74"/>
    <p:sldId id="330" r:id="rId75"/>
    <p:sldId id="333" r:id="rId76"/>
    <p:sldId id="334" r:id="rId7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82" autoAdjust="0"/>
    <p:restoredTop sz="94660"/>
  </p:normalViewPr>
  <p:slideViewPr>
    <p:cSldViewPr snapToGrid="0">
      <p:cViewPr>
        <p:scale>
          <a:sx n="66" d="100"/>
          <a:sy n="66" d="100"/>
        </p:scale>
        <p:origin x="424" y="1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7096B78-75E9-431C-9351-5275E9F95C25}" type="datetimeFigureOut">
              <a:rPr lang="en-GB" smtClean="0"/>
              <a:t>29/06/2023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4E87CB-887E-47B3-AB9F-94FF47F7FF96}" type="slidenum">
              <a:rPr lang="en-GB" smtClean="0"/>
              <a:t>‹#›</a:t>
            </a:fld>
            <a:endParaRPr lang="en-GB"/>
          </a:p>
        </p:txBody>
      </p:sp>
    </p:spTree>
    <p:extLst>
      <p:ext uri="{BB962C8B-B14F-4D97-AF65-F5344CB8AC3E}">
        <p14:creationId xmlns:p14="http://schemas.microsoft.com/office/powerpoint/2010/main" val="807474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7096B78-75E9-431C-9351-5275E9F95C25}" type="datetimeFigureOut">
              <a:rPr lang="en-GB" smtClean="0"/>
              <a:t>29/06/2023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4E87CB-887E-47B3-AB9F-94FF47F7FF96}" type="slidenum">
              <a:rPr lang="en-GB" smtClean="0"/>
              <a:t>‹#›</a:t>
            </a:fld>
            <a:endParaRPr lang="en-GB"/>
          </a:p>
        </p:txBody>
      </p:sp>
    </p:spTree>
    <p:extLst>
      <p:ext uri="{BB962C8B-B14F-4D97-AF65-F5344CB8AC3E}">
        <p14:creationId xmlns:p14="http://schemas.microsoft.com/office/powerpoint/2010/main" val="146090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7096B78-75E9-431C-9351-5275E9F95C25}" type="datetimeFigureOut">
              <a:rPr lang="en-GB" smtClean="0"/>
              <a:t>29/06/2023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4E87CB-887E-47B3-AB9F-94FF47F7FF96}" type="slidenum">
              <a:rPr lang="en-GB" smtClean="0"/>
              <a:t>‹#›</a:t>
            </a:fld>
            <a:endParaRPr lang="en-GB"/>
          </a:p>
        </p:txBody>
      </p:sp>
    </p:spTree>
    <p:extLst>
      <p:ext uri="{BB962C8B-B14F-4D97-AF65-F5344CB8AC3E}">
        <p14:creationId xmlns:p14="http://schemas.microsoft.com/office/powerpoint/2010/main" val="3955107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7096B78-75E9-431C-9351-5275E9F95C25}" type="datetimeFigureOut">
              <a:rPr lang="en-GB" smtClean="0"/>
              <a:t>29/06/2023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4E87CB-887E-47B3-AB9F-94FF47F7FF96}" type="slidenum">
              <a:rPr lang="en-GB" smtClean="0"/>
              <a:t>‹#›</a:t>
            </a:fld>
            <a:endParaRPr lang="en-GB"/>
          </a:p>
        </p:txBody>
      </p:sp>
    </p:spTree>
    <p:extLst>
      <p:ext uri="{BB962C8B-B14F-4D97-AF65-F5344CB8AC3E}">
        <p14:creationId xmlns:p14="http://schemas.microsoft.com/office/powerpoint/2010/main" val="505986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7096B78-75E9-431C-9351-5275E9F95C25}" type="datetimeFigureOut">
              <a:rPr lang="en-GB" smtClean="0"/>
              <a:t>29/06/2023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4E87CB-887E-47B3-AB9F-94FF47F7FF96}" type="slidenum">
              <a:rPr lang="en-GB" smtClean="0"/>
              <a:t>‹#›</a:t>
            </a:fld>
            <a:endParaRPr lang="en-GB"/>
          </a:p>
        </p:txBody>
      </p:sp>
    </p:spTree>
    <p:extLst>
      <p:ext uri="{BB962C8B-B14F-4D97-AF65-F5344CB8AC3E}">
        <p14:creationId xmlns:p14="http://schemas.microsoft.com/office/powerpoint/2010/main" val="1428935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7096B78-75E9-431C-9351-5275E9F95C25}" type="datetimeFigureOut">
              <a:rPr lang="en-GB" smtClean="0"/>
              <a:t>29/06/2023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4E87CB-887E-47B3-AB9F-94FF47F7FF96}" type="slidenum">
              <a:rPr lang="en-GB" smtClean="0"/>
              <a:t>‹#›</a:t>
            </a:fld>
            <a:endParaRPr lang="en-GB"/>
          </a:p>
        </p:txBody>
      </p:sp>
    </p:spTree>
    <p:extLst>
      <p:ext uri="{BB962C8B-B14F-4D97-AF65-F5344CB8AC3E}">
        <p14:creationId xmlns:p14="http://schemas.microsoft.com/office/powerpoint/2010/main" val="1731419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7096B78-75E9-431C-9351-5275E9F95C25}" type="datetimeFigureOut">
              <a:rPr lang="en-GB" smtClean="0"/>
              <a:t>29/06/2023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D4E87CB-887E-47B3-AB9F-94FF47F7FF96}" type="slidenum">
              <a:rPr lang="en-GB" smtClean="0"/>
              <a:t>‹#›</a:t>
            </a:fld>
            <a:endParaRPr lang="en-GB"/>
          </a:p>
        </p:txBody>
      </p:sp>
    </p:spTree>
    <p:extLst>
      <p:ext uri="{BB962C8B-B14F-4D97-AF65-F5344CB8AC3E}">
        <p14:creationId xmlns:p14="http://schemas.microsoft.com/office/powerpoint/2010/main" val="783215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7096B78-75E9-431C-9351-5275E9F95C25}" type="datetimeFigureOut">
              <a:rPr lang="en-GB" smtClean="0"/>
              <a:t>29/06/2023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D4E87CB-887E-47B3-AB9F-94FF47F7FF96}" type="slidenum">
              <a:rPr lang="en-GB" smtClean="0"/>
              <a:t>‹#›</a:t>
            </a:fld>
            <a:endParaRPr lang="en-GB"/>
          </a:p>
        </p:txBody>
      </p:sp>
    </p:spTree>
    <p:extLst>
      <p:ext uri="{BB962C8B-B14F-4D97-AF65-F5344CB8AC3E}">
        <p14:creationId xmlns:p14="http://schemas.microsoft.com/office/powerpoint/2010/main" val="2734871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096B78-75E9-431C-9351-5275E9F95C25}" type="datetimeFigureOut">
              <a:rPr lang="en-GB" smtClean="0"/>
              <a:t>29/06/2023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D4E87CB-887E-47B3-AB9F-94FF47F7FF96}" type="slidenum">
              <a:rPr lang="en-GB" smtClean="0"/>
              <a:t>‹#›</a:t>
            </a:fld>
            <a:endParaRPr lang="en-GB"/>
          </a:p>
        </p:txBody>
      </p:sp>
    </p:spTree>
    <p:extLst>
      <p:ext uri="{BB962C8B-B14F-4D97-AF65-F5344CB8AC3E}">
        <p14:creationId xmlns:p14="http://schemas.microsoft.com/office/powerpoint/2010/main" val="3747154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7096B78-75E9-431C-9351-5275E9F95C25}" type="datetimeFigureOut">
              <a:rPr lang="en-GB" smtClean="0"/>
              <a:t>29/06/2023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4E87CB-887E-47B3-AB9F-94FF47F7FF96}" type="slidenum">
              <a:rPr lang="en-GB" smtClean="0"/>
              <a:t>‹#›</a:t>
            </a:fld>
            <a:endParaRPr lang="en-GB"/>
          </a:p>
        </p:txBody>
      </p:sp>
    </p:spTree>
    <p:extLst>
      <p:ext uri="{BB962C8B-B14F-4D97-AF65-F5344CB8AC3E}">
        <p14:creationId xmlns:p14="http://schemas.microsoft.com/office/powerpoint/2010/main" val="1827143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7096B78-75E9-431C-9351-5275E9F95C25}" type="datetimeFigureOut">
              <a:rPr lang="en-GB" smtClean="0"/>
              <a:t>29/06/2023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4E87CB-887E-47B3-AB9F-94FF47F7FF96}" type="slidenum">
              <a:rPr lang="en-GB" smtClean="0"/>
              <a:t>‹#›</a:t>
            </a:fld>
            <a:endParaRPr lang="en-GB"/>
          </a:p>
        </p:txBody>
      </p:sp>
    </p:spTree>
    <p:extLst>
      <p:ext uri="{BB962C8B-B14F-4D97-AF65-F5344CB8AC3E}">
        <p14:creationId xmlns:p14="http://schemas.microsoft.com/office/powerpoint/2010/main" val="440055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096B78-75E9-431C-9351-5275E9F95C25}" type="datetimeFigureOut">
              <a:rPr lang="en-GB" smtClean="0"/>
              <a:t>29/06/2023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4E87CB-887E-47B3-AB9F-94FF47F7FF96}" type="slidenum">
              <a:rPr lang="en-GB" smtClean="0"/>
              <a:t>‹#›</a:t>
            </a:fld>
            <a:endParaRPr lang="en-GB"/>
          </a:p>
        </p:txBody>
      </p:sp>
    </p:spTree>
    <p:extLst>
      <p:ext uri="{BB962C8B-B14F-4D97-AF65-F5344CB8AC3E}">
        <p14:creationId xmlns:p14="http://schemas.microsoft.com/office/powerpoint/2010/main" val="9579734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jpeg"/></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57.jpeg"/><Relationship Id="rId7" Type="http://schemas.openxmlformats.org/officeDocument/2006/relationships/image" Target="../media/image61.jpeg"/><Relationship Id="rId2" Type="http://schemas.openxmlformats.org/officeDocument/2006/relationships/image" Target="../media/image56.jpeg"/><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6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18309"/>
            <a:ext cx="9144000" cy="2090057"/>
          </a:xfrm>
        </p:spPr>
        <p:txBody>
          <a:bodyPr>
            <a:normAutofit/>
          </a:bodyPr>
          <a:lstStyle/>
          <a:p>
            <a:r>
              <a:rPr lang="en-GB" sz="11500" b="1" dirty="0" smtClean="0"/>
              <a:t>Thursday</a:t>
            </a:r>
            <a:endParaRPr lang="en-GB" sz="11500" b="1" dirty="0"/>
          </a:p>
        </p:txBody>
      </p:sp>
      <p:sp>
        <p:nvSpPr>
          <p:cNvPr id="3" name="Subtitle 2"/>
          <p:cNvSpPr>
            <a:spLocks noGrp="1"/>
          </p:cNvSpPr>
          <p:nvPr>
            <p:ph type="subTitle" idx="1"/>
          </p:nvPr>
        </p:nvSpPr>
        <p:spPr>
          <a:xfrm>
            <a:off x="2552075" y="8786193"/>
            <a:ext cx="1196438" cy="235862"/>
          </a:xfrm>
        </p:spPr>
        <p:txBody>
          <a:bodyPr>
            <a:normAutofit fontScale="25000" lnSpcReduction="20000"/>
          </a:bodyPr>
          <a:lstStyle/>
          <a:p>
            <a:endParaRPr lang="en-GB" dirty="0" smtClean="0"/>
          </a:p>
          <a:p>
            <a:endParaRPr lang="en-GB" dirty="0"/>
          </a:p>
          <a:p>
            <a:r>
              <a:rPr lang="en-GB" b="1" dirty="0" smtClean="0"/>
              <a:t>Happy Thursday! </a:t>
            </a:r>
            <a:r>
              <a:rPr lang="en-GB" b="1" dirty="0" smtClean="0">
                <a:sym typeface="Wingdings" panose="05000000000000000000" pitchFamily="2" charset="2"/>
              </a:rPr>
              <a:t> </a:t>
            </a:r>
            <a:endParaRPr lang="en-GB" b="1" dirty="0"/>
          </a:p>
        </p:txBody>
      </p:sp>
      <p:pic>
        <p:nvPicPr>
          <p:cNvPr id="1026" name="Picture 2" descr="Happy Thursday Vector Art, Icons, and Graphics for Free Downloa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9686" y="3728635"/>
            <a:ext cx="3040315" cy="2026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7719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Communication </a:t>
            </a:r>
            <a:endParaRPr lang="en-GB" dirty="0"/>
          </a:p>
        </p:txBody>
      </p:sp>
      <p:sp>
        <p:nvSpPr>
          <p:cNvPr id="3" name="Content Placeholder 2"/>
          <p:cNvSpPr>
            <a:spLocks noGrp="1"/>
          </p:cNvSpPr>
          <p:nvPr>
            <p:ph idx="1"/>
          </p:nvPr>
        </p:nvSpPr>
        <p:spPr/>
        <p:txBody>
          <a:bodyPr/>
          <a:lstStyle/>
          <a:p>
            <a:r>
              <a:rPr lang="en-GB" dirty="0" smtClean="0"/>
              <a:t>How to  communicate with our patients:</a:t>
            </a:r>
          </a:p>
          <a:p>
            <a:pPr lvl="1"/>
            <a:endParaRPr lang="en-GB" dirty="0" smtClean="0"/>
          </a:p>
          <a:p>
            <a:pPr lvl="1"/>
            <a:r>
              <a:rPr lang="en-GB" dirty="0" smtClean="0"/>
              <a:t>Actively seeking permission</a:t>
            </a:r>
          </a:p>
          <a:p>
            <a:pPr lvl="1"/>
            <a:r>
              <a:rPr lang="en-GB" dirty="0" smtClean="0"/>
              <a:t>Seeking patient choice </a:t>
            </a:r>
          </a:p>
          <a:p>
            <a:pPr lvl="1"/>
            <a:r>
              <a:rPr lang="en-GB" dirty="0" smtClean="0"/>
              <a:t>Informing the patient what you are about to do, or are doing – some patents could be partially sighted or blind for example</a:t>
            </a:r>
          </a:p>
          <a:p>
            <a:pPr lvl="1"/>
            <a:r>
              <a:rPr lang="en-GB" dirty="0" smtClean="0"/>
              <a:t>Clear communication – some patients are hard of hearing and might lip read  </a:t>
            </a:r>
          </a:p>
          <a:p>
            <a:pPr lvl="1"/>
            <a:r>
              <a:rPr lang="en-GB" dirty="0" smtClean="0"/>
              <a:t>Communication aids – glasses, hearing aids, letter/number boards, eye gaze, environmental controls</a:t>
            </a:r>
          </a:p>
          <a:p>
            <a:endParaRPr lang="en-GB" dirty="0"/>
          </a:p>
        </p:txBody>
      </p:sp>
      <p:pic>
        <p:nvPicPr>
          <p:cNvPr id="10242" name="Picture 2" descr="5 Ways to Improve Provider-Patient Communi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3077" y="365125"/>
            <a:ext cx="4798641" cy="2708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66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Communication </a:t>
            </a:r>
            <a:endParaRPr lang="en-GB" dirty="0"/>
          </a:p>
        </p:txBody>
      </p:sp>
      <p:sp>
        <p:nvSpPr>
          <p:cNvPr id="3" name="Content Placeholder 2"/>
          <p:cNvSpPr>
            <a:spLocks noGrp="1"/>
          </p:cNvSpPr>
          <p:nvPr>
            <p:ph idx="1"/>
          </p:nvPr>
        </p:nvSpPr>
        <p:spPr/>
        <p:txBody>
          <a:bodyPr/>
          <a:lstStyle/>
          <a:p>
            <a:r>
              <a:rPr lang="en-GB" dirty="0" smtClean="0"/>
              <a:t>Communication with your colleagues</a:t>
            </a:r>
          </a:p>
          <a:p>
            <a:pPr lvl="1"/>
            <a:r>
              <a:rPr lang="en-GB" dirty="0" smtClean="0"/>
              <a:t>Team working</a:t>
            </a:r>
          </a:p>
          <a:p>
            <a:pPr lvl="1"/>
            <a:r>
              <a:rPr lang="en-GB" dirty="0" smtClean="0"/>
              <a:t>Coordinating your care</a:t>
            </a:r>
          </a:p>
          <a:p>
            <a:pPr lvl="1"/>
            <a:r>
              <a:rPr lang="en-GB" dirty="0" smtClean="0"/>
              <a:t>Providing seamless care</a:t>
            </a:r>
          </a:p>
          <a:p>
            <a:pPr lvl="1"/>
            <a:r>
              <a:rPr lang="en-GB" dirty="0" smtClean="0"/>
              <a:t>Supporting each other</a:t>
            </a:r>
          </a:p>
          <a:p>
            <a:pPr lvl="1"/>
            <a:r>
              <a:rPr lang="en-GB" dirty="0" smtClean="0"/>
              <a:t>Listen; Don’t just talk </a:t>
            </a:r>
          </a:p>
          <a:p>
            <a:pPr lvl="1"/>
            <a:r>
              <a:rPr lang="en-GB" dirty="0" smtClean="0"/>
              <a:t>Be specific in your requests</a:t>
            </a:r>
          </a:p>
          <a:p>
            <a:pPr lvl="1"/>
            <a:r>
              <a:rPr lang="en-GB" dirty="0" smtClean="0"/>
              <a:t>Seek clarification if required</a:t>
            </a:r>
          </a:p>
          <a:p>
            <a:pPr lvl="1"/>
            <a:r>
              <a:rPr lang="en-GB" dirty="0" smtClean="0"/>
              <a:t>Don’t make assumptions</a:t>
            </a:r>
          </a:p>
          <a:p>
            <a:pPr lvl="1"/>
            <a:r>
              <a:rPr lang="en-GB" dirty="0" smtClean="0"/>
              <a:t>Think of the patient first</a:t>
            </a:r>
            <a:endParaRPr lang="en-GB" dirty="0"/>
          </a:p>
        </p:txBody>
      </p:sp>
      <p:pic>
        <p:nvPicPr>
          <p:cNvPr id="4" name="Picture 2" descr="Here's Why Effective Communication Can Make a Big Difference"/>
          <p:cNvPicPr>
            <a:picLocks noChangeAspect="1" noChangeArrowheads="1"/>
          </p:cNvPicPr>
          <p:nvPr/>
        </p:nvPicPr>
        <p:blipFill rotWithShape="1">
          <a:blip r:embed="rId2">
            <a:extLst>
              <a:ext uri="{28A0092B-C50C-407E-A947-70E740481C1C}">
                <a14:useLocalDpi xmlns:a14="http://schemas.microsoft.com/office/drawing/2010/main" val="0"/>
              </a:ext>
            </a:extLst>
          </a:blip>
          <a:srcRect t="7218"/>
          <a:stretch/>
        </p:blipFill>
        <p:spPr bwMode="auto">
          <a:xfrm>
            <a:off x="5704114" y="2351231"/>
            <a:ext cx="6317840" cy="4811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1459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1000"/>
                                        <p:tgtEl>
                                          <p:spTgt spid="3">
                                            <p:txEl>
                                              <p:pRg st="5" end="5"/>
                                            </p:txEl>
                                          </p:spTgt>
                                        </p:tgtEl>
                                      </p:cBhvr>
                                    </p:animEffect>
                                    <p:anim calcmode="lin" valueType="num">
                                      <p:cBhvr>
                                        <p:cTn id="4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fade">
                                      <p:cBhvr>
                                        <p:cTn id="46" dur="1000"/>
                                        <p:tgtEl>
                                          <p:spTgt spid="3">
                                            <p:txEl>
                                              <p:pRg st="6" end="6"/>
                                            </p:txEl>
                                          </p:spTgt>
                                        </p:tgtEl>
                                      </p:cBhvr>
                                    </p:animEffect>
                                    <p:anim calcmode="lin" valueType="num">
                                      <p:cBhvr>
                                        <p:cTn id="4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Effect transition="in" filter="fade">
                                      <p:cBhvr>
                                        <p:cTn id="51" dur="1000"/>
                                        <p:tgtEl>
                                          <p:spTgt spid="3">
                                            <p:txEl>
                                              <p:pRg st="7" end="7"/>
                                            </p:txEl>
                                          </p:spTgt>
                                        </p:tgtEl>
                                      </p:cBhvr>
                                    </p:animEffect>
                                    <p:anim calcmode="lin" valueType="num">
                                      <p:cBhvr>
                                        <p:cTn id="5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Effect transition="in" filter="fade">
                                      <p:cBhvr>
                                        <p:cTn id="61" dur="1000"/>
                                        <p:tgtEl>
                                          <p:spTgt spid="3">
                                            <p:txEl>
                                              <p:pRg st="9" end="9"/>
                                            </p:txEl>
                                          </p:spTgt>
                                        </p:tgtEl>
                                      </p:cBhvr>
                                    </p:animEffect>
                                    <p:anim calcmode="lin" valueType="num">
                                      <p:cBhvr>
                                        <p:cTn id="6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Infection prevention and control</a:t>
            </a:r>
            <a:endParaRPr lang="en-GB" dirty="0"/>
          </a:p>
        </p:txBody>
      </p:sp>
      <p:sp>
        <p:nvSpPr>
          <p:cNvPr id="3" name="Content Placeholder 2"/>
          <p:cNvSpPr>
            <a:spLocks noGrp="1"/>
          </p:cNvSpPr>
          <p:nvPr>
            <p:ph idx="1"/>
          </p:nvPr>
        </p:nvSpPr>
        <p:spPr/>
        <p:txBody>
          <a:bodyPr/>
          <a:lstStyle/>
          <a:p>
            <a:r>
              <a:rPr lang="en-GB" dirty="0" smtClean="0"/>
              <a:t>Apply the knowledge you gained from earlier in the week for IPC</a:t>
            </a:r>
          </a:p>
          <a:p>
            <a:endParaRPr lang="en-GB" dirty="0"/>
          </a:p>
          <a:p>
            <a:r>
              <a:rPr lang="en-GB" dirty="0" smtClean="0"/>
              <a:t>Talk to me about the following in relation to providing basic patient care:</a:t>
            </a:r>
          </a:p>
          <a:p>
            <a:pPr lvl="1"/>
            <a:r>
              <a:rPr lang="en-GB" dirty="0" smtClean="0"/>
              <a:t>Glove use</a:t>
            </a:r>
          </a:p>
          <a:p>
            <a:pPr lvl="1"/>
            <a:r>
              <a:rPr lang="en-GB" dirty="0" smtClean="0"/>
              <a:t>Apron use</a:t>
            </a:r>
          </a:p>
          <a:p>
            <a:pPr lvl="1"/>
            <a:r>
              <a:rPr lang="en-GB" dirty="0" smtClean="0"/>
              <a:t>Hand washing</a:t>
            </a:r>
            <a:endParaRPr lang="en-GB" dirty="0"/>
          </a:p>
        </p:txBody>
      </p:sp>
      <p:pic>
        <p:nvPicPr>
          <p:cNvPr id="11266" name="Picture 2" descr="IPC is for every nurse: infection prevention and contr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23954" y="3297215"/>
            <a:ext cx="7768046" cy="3560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999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80" y="365125"/>
            <a:ext cx="10040389" cy="1325563"/>
          </a:xfrm>
        </p:spPr>
        <p:txBody>
          <a:bodyPr>
            <a:noAutofit/>
          </a:bodyPr>
          <a:lstStyle/>
          <a:p>
            <a:pPr algn="ctr"/>
            <a:r>
              <a:rPr lang="en-GB" sz="4800" b="1" dirty="0" smtClean="0"/>
              <a:t>Privacy, dignity, confidentiality, professional behaviours </a:t>
            </a:r>
            <a:endParaRPr lang="en-GB" sz="4800" b="1" dirty="0"/>
          </a:p>
        </p:txBody>
      </p:sp>
      <p:sp>
        <p:nvSpPr>
          <p:cNvPr id="3" name="Content Placeholder 2"/>
          <p:cNvSpPr>
            <a:spLocks noGrp="1"/>
          </p:cNvSpPr>
          <p:nvPr>
            <p:ph idx="1"/>
          </p:nvPr>
        </p:nvSpPr>
        <p:spPr>
          <a:xfrm>
            <a:off x="838200" y="1825624"/>
            <a:ext cx="10515600" cy="4769139"/>
          </a:xfrm>
        </p:spPr>
        <p:txBody>
          <a:bodyPr>
            <a:normAutofit lnSpcReduction="10000"/>
          </a:bodyPr>
          <a:lstStyle/>
          <a:p>
            <a:pPr lvl="1"/>
            <a:endParaRPr lang="en-GB" dirty="0" smtClean="0"/>
          </a:p>
          <a:p>
            <a:pPr lvl="1"/>
            <a:r>
              <a:rPr lang="en-GB" sz="3200" dirty="0" smtClean="0"/>
              <a:t>What is privacy? – </a:t>
            </a:r>
            <a:endParaRPr lang="en-GB" sz="3200" dirty="0" smtClean="0"/>
          </a:p>
          <a:p>
            <a:pPr lvl="2"/>
            <a:r>
              <a:rPr lang="en-GB" sz="1800" dirty="0" smtClean="0"/>
              <a:t>a </a:t>
            </a:r>
            <a:r>
              <a:rPr lang="en-GB" sz="1800" dirty="0" smtClean="0"/>
              <a:t>state of being where you are </a:t>
            </a:r>
            <a:r>
              <a:rPr lang="en-GB" sz="1800" dirty="0"/>
              <a:t>not observed or </a:t>
            </a:r>
            <a:r>
              <a:rPr lang="en-GB" sz="1800" dirty="0" smtClean="0"/>
              <a:t>disturbed by </a:t>
            </a:r>
            <a:r>
              <a:rPr lang="en-GB" sz="1800" dirty="0"/>
              <a:t>other </a:t>
            </a:r>
            <a:r>
              <a:rPr lang="en-GB" sz="1800" dirty="0" smtClean="0"/>
              <a:t>people; free from public attention</a:t>
            </a:r>
          </a:p>
          <a:p>
            <a:pPr marL="457200" lvl="1" indent="0">
              <a:buNone/>
            </a:pPr>
            <a:endParaRPr lang="en-GB" sz="1600" dirty="0" smtClean="0"/>
          </a:p>
          <a:p>
            <a:pPr lvl="1"/>
            <a:r>
              <a:rPr lang="en-GB" sz="3200" dirty="0" smtClean="0"/>
              <a:t>What is dignity? </a:t>
            </a:r>
            <a:r>
              <a:rPr lang="en-GB" sz="3200" dirty="0" smtClean="0"/>
              <a:t>– </a:t>
            </a:r>
          </a:p>
          <a:p>
            <a:pPr lvl="2"/>
            <a:r>
              <a:rPr lang="en-GB" sz="1800" dirty="0" smtClean="0"/>
              <a:t>the </a:t>
            </a:r>
            <a:r>
              <a:rPr lang="en-GB" sz="1800" dirty="0"/>
              <a:t>state or quality of being worthy of honour or </a:t>
            </a:r>
            <a:r>
              <a:rPr lang="en-GB" sz="1800" dirty="0" smtClean="0"/>
              <a:t>respect. </a:t>
            </a:r>
            <a:r>
              <a:rPr lang="en-GB" sz="1800" dirty="0"/>
              <a:t>providing care that supports the self-respect of the person, recognising their capacities and ambitions, and does nothing to undermine </a:t>
            </a:r>
            <a:r>
              <a:rPr lang="en-GB" sz="1800" dirty="0" smtClean="0"/>
              <a:t>it</a:t>
            </a:r>
          </a:p>
          <a:p>
            <a:pPr marL="457200" lvl="1" indent="0">
              <a:buNone/>
            </a:pPr>
            <a:endParaRPr lang="en-GB" sz="1600" dirty="0" smtClean="0"/>
          </a:p>
          <a:p>
            <a:pPr lvl="1"/>
            <a:r>
              <a:rPr lang="en-GB" sz="3200" dirty="0" smtClean="0"/>
              <a:t>What is confidentiality? </a:t>
            </a:r>
            <a:r>
              <a:rPr lang="en-GB" sz="3200" dirty="0" smtClean="0"/>
              <a:t>– </a:t>
            </a:r>
          </a:p>
          <a:p>
            <a:pPr lvl="2"/>
            <a:r>
              <a:rPr lang="en-GB" sz="1800" dirty="0" smtClean="0"/>
              <a:t>the </a:t>
            </a:r>
            <a:r>
              <a:rPr lang="en-GB" sz="1800" dirty="0"/>
              <a:t>state of keeping or being kept </a:t>
            </a:r>
            <a:r>
              <a:rPr lang="en-GB" sz="1800" dirty="0" smtClean="0"/>
              <a:t>private</a:t>
            </a:r>
          </a:p>
          <a:p>
            <a:pPr marL="457200" lvl="1" indent="0">
              <a:buNone/>
            </a:pPr>
            <a:endParaRPr lang="en-GB" sz="1600" dirty="0" smtClean="0"/>
          </a:p>
          <a:p>
            <a:pPr lvl="1"/>
            <a:r>
              <a:rPr lang="en-GB" sz="3200" dirty="0" smtClean="0"/>
              <a:t>What are professional behaviours</a:t>
            </a:r>
            <a:r>
              <a:rPr lang="en-GB" dirty="0" smtClean="0"/>
              <a:t>?- </a:t>
            </a:r>
            <a:endParaRPr lang="en-GB" dirty="0" smtClean="0"/>
          </a:p>
          <a:p>
            <a:pPr lvl="2"/>
            <a:r>
              <a:rPr lang="en-GB" sz="1800" dirty="0" smtClean="0"/>
              <a:t>a </a:t>
            </a:r>
            <a:r>
              <a:rPr lang="en-GB" sz="1800" dirty="0"/>
              <a:t>form of etiquette in the workplace </a:t>
            </a:r>
            <a:r>
              <a:rPr lang="en-GB" sz="1800" dirty="0" smtClean="0"/>
              <a:t>which </a:t>
            </a:r>
            <a:r>
              <a:rPr lang="en-GB" sz="1800" dirty="0"/>
              <a:t>is linked primarily to respectful and courteous conduct.</a:t>
            </a:r>
          </a:p>
        </p:txBody>
      </p:sp>
      <p:pic>
        <p:nvPicPr>
          <p:cNvPr id="12292" name="Picture 4" descr="Bucks County Council's Dignity &amp; Respect Awards 2018 – Healthwatch Buc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3437" y="73890"/>
            <a:ext cx="4118563" cy="2366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392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1000"/>
                                        <p:tgtEl>
                                          <p:spTgt spid="3">
                                            <p:txEl>
                                              <p:pRg st="10" end="10"/>
                                            </p:txEl>
                                          </p:spTgt>
                                        </p:tgtEl>
                                      </p:cBhvr>
                                    </p:animEffect>
                                    <p:anim calcmode="lin" valueType="num">
                                      <p:cBhvr>
                                        <p:cTn id="36"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2" end="2"/>
                                            </p:txEl>
                                          </p:spTgt>
                                        </p:tgtEl>
                                        <p:attrNameLst>
                                          <p:attrName>style.visibility</p:attrName>
                                        </p:attrNameLst>
                                      </p:cBhvr>
                                      <p:to>
                                        <p:strVal val="visible"/>
                                      </p:to>
                                    </p:set>
                                    <p:animEffect transition="in" filter="fade">
                                      <p:cBhvr>
                                        <p:cTn id="42" dur="1000"/>
                                        <p:tgtEl>
                                          <p:spTgt spid="3">
                                            <p:txEl>
                                              <p:pRg st="2" end="2"/>
                                            </p:txEl>
                                          </p:spTgt>
                                        </p:tgtEl>
                                      </p:cBhvr>
                                    </p:animEffect>
                                    <p:anim calcmode="lin" valueType="num">
                                      <p:cBhvr>
                                        <p:cTn id="4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11" end="11"/>
                                            </p:txEl>
                                          </p:spTgt>
                                        </p:tgtEl>
                                        <p:attrNameLst>
                                          <p:attrName>style.visibility</p:attrName>
                                        </p:attrNameLst>
                                      </p:cBhvr>
                                      <p:to>
                                        <p:strVal val="visible"/>
                                      </p:to>
                                    </p:set>
                                    <p:animEffect transition="in" filter="fade">
                                      <p:cBhvr>
                                        <p:cTn id="63" dur="1000"/>
                                        <p:tgtEl>
                                          <p:spTgt spid="3">
                                            <p:txEl>
                                              <p:pRg st="11" end="11"/>
                                            </p:txEl>
                                          </p:spTgt>
                                        </p:tgtEl>
                                      </p:cBhvr>
                                    </p:animEffect>
                                    <p:anim calcmode="lin" valueType="num">
                                      <p:cBhvr>
                                        <p:cTn id="64"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can we preserve patient privacy?</a:t>
            </a:r>
            <a:endParaRPr lang="en-GB" dirty="0"/>
          </a:p>
        </p:txBody>
      </p:sp>
      <p:sp>
        <p:nvSpPr>
          <p:cNvPr id="3" name="Content Placeholder 2"/>
          <p:cNvSpPr>
            <a:spLocks noGrp="1"/>
          </p:cNvSpPr>
          <p:nvPr>
            <p:ph idx="1"/>
          </p:nvPr>
        </p:nvSpPr>
        <p:spPr>
          <a:xfrm>
            <a:off x="940526" y="1915885"/>
            <a:ext cx="10413274" cy="4261077"/>
          </a:xfrm>
        </p:spPr>
        <p:txBody>
          <a:bodyPr/>
          <a:lstStyle/>
          <a:p>
            <a:pPr marL="457200" lvl="1" indent="0">
              <a:buNone/>
            </a:pPr>
            <a:r>
              <a:rPr lang="en-GB" dirty="0" smtClean="0"/>
              <a:t>If you were the patient; How would you  like your privacy maintained?</a:t>
            </a:r>
          </a:p>
          <a:p>
            <a:pPr lvl="1"/>
            <a:endParaRPr lang="en-GB" dirty="0"/>
          </a:p>
          <a:p>
            <a:pPr lvl="1"/>
            <a:r>
              <a:rPr lang="en-GB" dirty="0" smtClean="0"/>
              <a:t>Doors closed</a:t>
            </a:r>
          </a:p>
          <a:p>
            <a:pPr lvl="1"/>
            <a:r>
              <a:rPr lang="en-GB" dirty="0" smtClean="0"/>
              <a:t>Curtains closed </a:t>
            </a:r>
          </a:p>
          <a:p>
            <a:pPr lvl="1"/>
            <a:r>
              <a:rPr lang="en-GB" dirty="0" smtClean="0"/>
              <a:t>Do not enter sign on the door</a:t>
            </a:r>
          </a:p>
          <a:p>
            <a:pPr lvl="1"/>
            <a:r>
              <a:rPr lang="en-GB" dirty="0" smtClean="0"/>
              <a:t>Always knock and wait for a reply before entering a closed door</a:t>
            </a:r>
          </a:p>
        </p:txBody>
      </p:sp>
      <p:pic>
        <p:nvPicPr>
          <p:cNvPr id="13314" name="Picture 2" descr="Page 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3028" y="4396816"/>
            <a:ext cx="3378110" cy="2260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3064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314"/>
                                        </p:tgtEl>
                                        <p:attrNameLst>
                                          <p:attrName>style.visibility</p:attrName>
                                        </p:attrNameLst>
                                      </p:cBhvr>
                                      <p:to>
                                        <p:strVal val="visible"/>
                                      </p:to>
                                    </p:set>
                                    <p:animEffect transition="in" filter="fade">
                                      <p:cBhvr>
                                        <p:cTn id="21" dur="1000"/>
                                        <p:tgtEl>
                                          <p:spTgt spid="13314"/>
                                        </p:tgtEl>
                                      </p:cBhvr>
                                    </p:animEffect>
                                    <p:anim calcmode="lin" valueType="num">
                                      <p:cBhvr>
                                        <p:cTn id="22" dur="1000" fill="hold"/>
                                        <p:tgtEl>
                                          <p:spTgt spid="13314"/>
                                        </p:tgtEl>
                                        <p:attrNameLst>
                                          <p:attrName>ppt_x</p:attrName>
                                        </p:attrNameLst>
                                      </p:cBhvr>
                                      <p:tavLst>
                                        <p:tav tm="0">
                                          <p:val>
                                            <p:strVal val="#ppt_x"/>
                                          </p:val>
                                        </p:tav>
                                        <p:tav tm="100000">
                                          <p:val>
                                            <p:strVal val="#ppt_x"/>
                                          </p:val>
                                        </p:tav>
                                      </p:tavLst>
                                    </p:anim>
                                    <p:anim calcmode="lin" valueType="num">
                                      <p:cBhvr>
                                        <p:cTn id="23" dur="1000" fill="hold"/>
                                        <p:tgtEl>
                                          <p:spTgt spid="133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1000"/>
                                        <p:tgtEl>
                                          <p:spTgt spid="3">
                                            <p:txEl>
                                              <p:pRg st="4" end="4"/>
                                            </p:txEl>
                                          </p:spTgt>
                                        </p:tgtEl>
                                      </p:cBhvr>
                                    </p:animEffect>
                                    <p:anim calcmode="lin" valueType="num">
                                      <p:cBhvr>
                                        <p:cTn id="3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1000"/>
                                        <p:tgtEl>
                                          <p:spTgt spid="3">
                                            <p:txEl>
                                              <p:pRg st="5" end="5"/>
                                            </p:txEl>
                                          </p:spTgt>
                                        </p:tgtEl>
                                      </p:cBhvr>
                                    </p:animEffect>
                                    <p:anim calcmode="lin" valueType="num">
                                      <p:cBhvr>
                                        <p:cTn id="4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can we preserve patient dignity?</a:t>
            </a:r>
            <a:endParaRPr lang="en-GB" dirty="0"/>
          </a:p>
        </p:txBody>
      </p:sp>
      <p:sp>
        <p:nvSpPr>
          <p:cNvPr id="3" name="Content Placeholder 2"/>
          <p:cNvSpPr>
            <a:spLocks noGrp="1"/>
          </p:cNvSpPr>
          <p:nvPr>
            <p:ph idx="1"/>
          </p:nvPr>
        </p:nvSpPr>
        <p:spPr/>
        <p:txBody>
          <a:bodyPr/>
          <a:lstStyle/>
          <a:p>
            <a:r>
              <a:rPr lang="en-GB" dirty="0" smtClean="0"/>
              <a:t>If you were the patient; How would you like your dignity preserved?</a:t>
            </a:r>
          </a:p>
          <a:p>
            <a:pPr lvl="1"/>
            <a:endParaRPr lang="en-GB" dirty="0" smtClean="0"/>
          </a:p>
          <a:p>
            <a:pPr lvl="1"/>
            <a:r>
              <a:rPr lang="en-GB" dirty="0"/>
              <a:t>To maintain dignity, </a:t>
            </a:r>
            <a:r>
              <a:rPr lang="en-GB" dirty="0" smtClean="0"/>
              <a:t>staff </a:t>
            </a:r>
            <a:r>
              <a:rPr lang="en-GB" dirty="0"/>
              <a:t>should always ask for consent before assisting them and communicate openly to talk them through the steps they are taking. It is easy for </a:t>
            </a:r>
            <a:r>
              <a:rPr lang="en-GB" dirty="0" smtClean="0"/>
              <a:t>patients </a:t>
            </a:r>
            <a:r>
              <a:rPr lang="en-GB" dirty="0"/>
              <a:t>to feel uncomfortable and awkward when it comes to needing help. So by explaining what is happening when it happens, you can reduce this tension and make them feel reassured.</a:t>
            </a:r>
          </a:p>
          <a:p>
            <a:pPr lvl="1"/>
            <a:r>
              <a:rPr lang="en-GB" dirty="0" smtClean="0"/>
              <a:t>Use towels to cover up the patient when undressing </a:t>
            </a:r>
          </a:p>
          <a:p>
            <a:pPr lvl="1"/>
            <a:r>
              <a:rPr lang="en-GB" dirty="0" smtClean="0"/>
              <a:t>Seek permission where applicable before touching the patient</a:t>
            </a:r>
          </a:p>
          <a:p>
            <a:endParaRPr lang="en-GB" dirty="0"/>
          </a:p>
        </p:txBody>
      </p:sp>
    </p:spTree>
    <p:extLst>
      <p:ext uri="{BB962C8B-B14F-4D97-AF65-F5344CB8AC3E}">
        <p14:creationId xmlns:p14="http://schemas.microsoft.com/office/powerpoint/2010/main" val="3725526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can we preserve patient confidentiality?</a:t>
            </a:r>
            <a:endParaRPr lang="en-GB" dirty="0"/>
          </a:p>
        </p:txBody>
      </p:sp>
      <p:sp>
        <p:nvSpPr>
          <p:cNvPr id="3" name="Content Placeholder 2"/>
          <p:cNvSpPr>
            <a:spLocks noGrp="1"/>
          </p:cNvSpPr>
          <p:nvPr>
            <p:ph idx="1"/>
          </p:nvPr>
        </p:nvSpPr>
        <p:spPr/>
        <p:txBody>
          <a:bodyPr/>
          <a:lstStyle/>
          <a:p>
            <a:r>
              <a:rPr lang="en-GB" dirty="0" smtClean="0"/>
              <a:t>If you were the patient; How would you like your confidentiality maintained?</a:t>
            </a:r>
          </a:p>
          <a:p>
            <a:endParaRPr lang="en-GB" dirty="0"/>
          </a:p>
          <a:p>
            <a:pPr lvl="1"/>
            <a:r>
              <a:rPr lang="en-GB" dirty="0"/>
              <a:t>Keep confidential all information about patients in compliance with the law, including information which is handwritten, digital, visual, audio or retained in your memory. Maintain confidentiality when communicating publicly</a:t>
            </a:r>
            <a:endParaRPr lang="en-GB" dirty="0" smtClean="0"/>
          </a:p>
          <a:p>
            <a:endParaRPr lang="en-GB" dirty="0"/>
          </a:p>
          <a:p>
            <a:pPr lvl="1"/>
            <a:r>
              <a:rPr lang="en-GB" dirty="0" smtClean="0"/>
              <a:t>Not talking about other patients in the current room</a:t>
            </a:r>
          </a:p>
          <a:p>
            <a:pPr marL="457200" lvl="1" indent="0">
              <a:buNone/>
            </a:pPr>
            <a:endParaRPr lang="en-GB" dirty="0"/>
          </a:p>
        </p:txBody>
      </p:sp>
    </p:spTree>
    <p:extLst>
      <p:ext uri="{BB962C8B-B14F-4D97-AF65-F5344CB8AC3E}">
        <p14:creationId xmlns:p14="http://schemas.microsoft.com/office/powerpoint/2010/main" val="1110087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can we maintain our professional behaviours?</a:t>
            </a:r>
            <a:endParaRPr lang="en-GB" dirty="0"/>
          </a:p>
        </p:txBody>
      </p:sp>
      <p:sp>
        <p:nvSpPr>
          <p:cNvPr id="3" name="Content Placeholder 2"/>
          <p:cNvSpPr>
            <a:spLocks noGrp="1"/>
          </p:cNvSpPr>
          <p:nvPr>
            <p:ph idx="1"/>
          </p:nvPr>
        </p:nvSpPr>
        <p:spPr/>
        <p:txBody>
          <a:bodyPr/>
          <a:lstStyle/>
          <a:p>
            <a:pPr marL="0" indent="0">
              <a:buNone/>
            </a:pPr>
            <a:r>
              <a:rPr lang="en-GB" dirty="0" smtClean="0"/>
              <a:t>If you were the patient; how would you expect the staff attending to your needs to behave? </a:t>
            </a:r>
          </a:p>
          <a:p>
            <a:pPr marL="0" indent="0">
              <a:buNone/>
            </a:pPr>
            <a:endParaRPr lang="en-GB" dirty="0" smtClean="0"/>
          </a:p>
          <a:p>
            <a:pPr lvl="1"/>
            <a:r>
              <a:rPr lang="en-GB" dirty="0" smtClean="0"/>
              <a:t>Do not talk about your personal life</a:t>
            </a:r>
          </a:p>
          <a:p>
            <a:pPr lvl="1"/>
            <a:r>
              <a:rPr lang="en-GB" dirty="0" smtClean="0"/>
              <a:t>It is recognised that you will get to know your patients very well at Holy Cross; however it is important to remember not to become unprofessional in how you conduct yourself and in how to talk and what you talk about. </a:t>
            </a:r>
            <a:r>
              <a:rPr lang="en-GB" dirty="0" err="1" smtClean="0"/>
              <a:t>E.g</a:t>
            </a:r>
            <a:r>
              <a:rPr lang="en-GB" dirty="0" smtClean="0"/>
              <a:t> no inappropriate language. </a:t>
            </a:r>
            <a:endParaRPr lang="en-GB" dirty="0"/>
          </a:p>
        </p:txBody>
      </p:sp>
      <p:pic>
        <p:nvPicPr>
          <p:cNvPr id="15362" name="Picture 2" descr="News - Australian Dental Prosthetists Associ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4778" y="4678183"/>
            <a:ext cx="4098380" cy="2049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812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Preparation – what might you need at the bedside?</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Towels</a:t>
            </a:r>
          </a:p>
          <a:p>
            <a:r>
              <a:rPr lang="en-GB" dirty="0" smtClean="0"/>
              <a:t>Appropriate clothing </a:t>
            </a:r>
          </a:p>
          <a:p>
            <a:r>
              <a:rPr lang="en-GB" dirty="0" smtClean="0"/>
              <a:t>Attends </a:t>
            </a:r>
          </a:p>
          <a:p>
            <a:r>
              <a:rPr lang="en-GB" dirty="0" smtClean="0"/>
              <a:t>Soaps</a:t>
            </a:r>
          </a:p>
          <a:p>
            <a:r>
              <a:rPr lang="en-GB" dirty="0"/>
              <a:t>C</a:t>
            </a:r>
            <a:r>
              <a:rPr lang="en-GB" dirty="0" smtClean="0"/>
              <a:t>reams </a:t>
            </a:r>
          </a:p>
          <a:p>
            <a:r>
              <a:rPr lang="en-GB" dirty="0" smtClean="0"/>
              <a:t>Flannel</a:t>
            </a:r>
          </a:p>
          <a:p>
            <a:r>
              <a:rPr lang="en-GB" dirty="0" smtClean="0"/>
              <a:t>Wipes </a:t>
            </a:r>
          </a:p>
          <a:p>
            <a:r>
              <a:rPr lang="en-GB" dirty="0" smtClean="0"/>
              <a:t>Buckets</a:t>
            </a:r>
          </a:p>
          <a:p>
            <a:r>
              <a:rPr lang="en-GB" dirty="0" smtClean="0"/>
              <a:t>Prescription creams </a:t>
            </a:r>
          </a:p>
          <a:p>
            <a:r>
              <a:rPr lang="en-GB" dirty="0" smtClean="0"/>
              <a:t>Water bowl with fresh warm water in</a:t>
            </a:r>
          </a:p>
          <a:p>
            <a:r>
              <a:rPr lang="en-GB" dirty="0" smtClean="0"/>
              <a:t>Shaving foam</a:t>
            </a:r>
          </a:p>
          <a:p>
            <a:r>
              <a:rPr lang="en-GB" dirty="0" smtClean="0"/>
              <a:t>razor</a:t>
            </a:r>
            <a:endParaRPr lang="en-GB" dirty="0"/>
          </a:p>
        </p:txBody>
      </p:sp>
      <p:pic>
        <p:nvPicPr>
          <p:cNvPr id="16386" name="Picture 2" descr="Cleanbear Cotton Hand Towel Set 6-Pack Hand Towels with Assorted Colors (13  x 29 Inches) : Amazon.co.uk: Home &amp; Kitch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96797" y="1096649"/>
            <a:ext cx="2418615" cy="2418615"/>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Inset Hemisphere Wash Bowls HTM64 Compliant In four Sizes"/>
          <p:cNvPicPr>
            <a:picLocks noChangeAspect="1" noChangeArrowheads="1"/>
          </p:cNvPicPr>
          <p:nvPr/>
        </p:nvPicPr>
        <p:blipFill rotWithShape="1">
          <a:blip r:embed="rId3">
            <a:extLst>
              <a:ext uri="{28A0092B-C50C-407E-A947-70E740481C1C}">
                <a14:useLocalDpi xmlns:a14="http://schemas.microsoft.com/office/drawing/2010/main" val="0"/>
              </a:ext>
            </a:extLst>
          </a:blip>
          <a:srcRect t="30130" r="-1657" b="9973"/>
          <a:stretch/>
        </p:blipFill>
        <p:spPr bwMode="auto">
          <a:xfrm>
            <a:off x="6096000" y="4867312"/>
            <a:ext cx="2953553" cy="1740253"/>
          </a:xfrm>
          <a:prstGeom prst="rect">
            <a:avLst/>
          </a:prstGeom>
          <a:noFill/>
          <a:extLst>
            <a:ext uri="{909E8E84-426E-40DD-AFC4-6F175D3DCCD1}">
              <a14:hiddenFill xmlns:a14="http://schemas.microsoft.com/office/drawing/2010/main">
                <a:solidFill>
                  <a:srgbClr val="FFFFFF"/>
                </a:solidFill>
              </a14:hiddenFill>
            </a:ext>
          </a:extLst>
        </p:spPr>
      </p:pic>
      <p:pic>
        <p:nvPicPr>
          <p:cNvPr id="16392" name="Picture 8" descr="What the soap in your downstairs loo says about yo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9181" y="3110105"/>
            <a:ext cx="2595631" cy="1622270"/>
          </a:xfrm>
          <a:prstGeom prst="rect">
            <a:avLst/>
          </a:prstGeom>
          <a:noFill/>
          <a:extLst>
            <a:ext uri="{909E8E84-426E-40DD-AFC4-6F175D3DCCD1}">
              <a14:hiddenFill xmlns:a14="http://schemas.microsoft.com/office/drawing/2010/main">
                <a:solidFill>
                  <a:srgbClr val="FFFFFF"/>
                </a:solidFill>
              </a14:hiddenFill>
            </a:ext>
          </a:extLst>
        </p:spPr>
      </p:pic>
      <p:pic>
        <p:nvPicPr>
          <p:cNvPr id="16394" name="Picture 10" descr="Attends Underwear Super Plus: Bedwetting Sto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6845" y="1870443"/>
            <a:ext cx="2175669" cy="2175669"/>
          </a:xfrm>
          <a:prstGeom prst="rect">
            <a:avLst/>
          </a:prstGeom>
          <a:noFill/>
          <a:extLst>
            <a:ext uri="{909E8E84-426E-40DD-AFC4-6F175D3DCCD1}">
              <a14:hiddenFill xmlns:a14="http://schemas.microsoft.com/office/drawing/2010/main">
                <a:solidFill>
                  <a:srgbClr val="FFFFFF"/>
                </a:solidFill>
              </a14:hiddenFill>
            </a:ext>
          </a:extLst>
        </p:spPr>
      </p:pic>
      <p:pic>
        <p:nvPicPr>
          <p:cNvPr id="16396" name="Picture 12" descr="K3 Three Blade Razor &amp; 2 Cartridges - King of Shave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94218" y="1014626"/>
            <a:ext cx="1664877" cy="166487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DOSLEEPS Clothes Rails 4FT Clothing Rail on Wheels Metal Heavy Duty Carment  Hanging Rack Coat Display Stand For Bedroom, Living Room (4f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93319" y="3637399"/>
            <a:ext cx="3220601" cy="3220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7273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396"/>
                                        </p:tgtEl>
                                        <p:attrNameLst>
                                          <p:attrName>style.visibility</p:attrName>
                                        </p:attrNameLst>
                                      </p:cBhvr>
                                      <p:to>
                                        <p:strVal val="visible"/>
                                      </p:to>
                                    </p:set>
                                    <p:animEffect transition="in" filter="fade">
                                      <p:cBhvr>
                                        <p:cTn id="14" dur="1000"/>
                                        <p:tgtEl>
                                          <p:spTgt spid="16396"/>
                                        </p:tgtEl>
                                      </p:cBhvr>
                                    </p:animEffect>
                                    <p:anim calcmode="lin" valueType="num">
                                      <p:cBhvr>
                                        <p:cTn id="15" dur="1000" fill="hold"/>
                                        <p:tgtEl>
                                          <p:spTgt spid="16396"/>
                                        </p:tgtEl>
                                        <p:attrNameLst>
                                          <p:attrName>ppt_x</p:attrName>
                                        </p:attrNameLst>
                                      </p:cBhvr>
                                      <p:tavLst>
                                        <p:tav tm="0">
                                          <p:val>
                                            <p:strVal val="#ppt_x"/>
                                          </p:val>
                                        </p:tav>
                                        <p:tav tm="100000">
                                          <p:val>
                                            <p:strVal val="#ppt_x"/>
                                          </p:val>
                                        </p:tav>
                                      </p:tavLst>
                                    </p:anim>
                                    <p:anim calcmode="lin" valueType="num">
                                      <p:cBhvr>
                                        <p:cTn id="16" dur="1000" fill="hold"/>
                                        <p:tgtEl>
                                          <p:spTgt spid="1639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6394"/>
                                        </p:tgtEl>
                                        <p:attrNameLst>
                                          <p:attrName>style.visibility</p:attrName>
                                        </p:attrNameLst>
                                      </p:cBhvr>
                                      <p:to>
                                        <p:strVal val="visible"/>
                                      </p:to>
                                    </p:set>
                                    <p:animEffect transition="in" filter="fade">
                                      <p:cBhvr>
                                        <p:cTn id="21" dur="1000"/>
                                        <p:tgtEl>
                                          <p:spTgt spid="16394"/>
                                        </p:tgtEl>
                                      </p:cBhvr>
                                    </p:animEffect>
                                    <p:anim calcmode="lin" valueType="num">
                                      <p:cBhvr>
                                        <p:cTn id="22" dur="1000" fill="hold"/>
                                        <p:tgtEl>
                                          <p:spTgt spid="16394"/>
                                        </p:tgtEl>
                                        <p:attrNameLst>
                                          <p:attrName>ppt_x</p:attrName>
                                        </p:attrNameLst>
                                      </p:cBhvr>
                                      <p:tavLst>
                                        <p:tav tm="0">
                                          <p:val>
                                            <p:strVal val="#ppt_x"/>
                                          </p:val>
                                        </p:tav>
                                        <p:tav tm="100000">
                                          <p:val>
                                            <p:strVal val="#ppt_x"/>
                                          </p:val>
                                        </p:tav>
                                      </p:tavLst>
                                    </p:anim>
                                    <p:anim calcmode="lin" valueType="num">
                                      <p:cBhvr>
                                        <p:cTn id="23" dur="1000" fill="hold"/>
                                        <p:tgtEl>
                                          <p:spTgt spid="1639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6386"/>
                                        </p:tgtEl>
                                        <p:attrNameLst>
                                          <p:attrName>style.visibility</p:attrName>
                                        </p:attrNameLst>
                                      </p:cBhvr>
                                      <p:to>
                                        <p:strVal val="visible"/>
                                      </p:to>
                                    </p:set>
                                    <p:animEffect transition="in" filter="fade">
                                      <p:cBhvr>
                                        <p:cTn id="28" dur="1000"/>
                                        <p:tgtEl>
                                          <p:spTgt spid="16386"/>
                                        </p:tgtEl>
                                      </p:cBhvr>
                                    </p:animEffect>
                                    <p:anim calcmode="lin" valueType="num">
                                      <p:cBhvr>
                                        <p:cTn id="29" dur="1000" fill="hold"/>
                                        <p:tgtEl>
                                          <p:spTgt spid="16386"/>
                                        </p:tgtEl>
                                        <p:attrNameLst>
                                          <p:attrName>ppt_x</p:attrName>
                                        </p:attrNameLst>
                                      </p:cBhvr>
                                      <p:tavLst>
                                        <p:tav tm="0">
                                          <p:val>
                                            <p:strVal val="#ppt_x"/>
                                          </p:val>
                                        </p:tav>
                                        <p:tav tm="100000">
                                          <p:val>
                                            <p:strVal val="#ppt_x"/>
                                          </p:val>
                                        </p:tav>
                                      </p:tavLst>
                                    </p:anim>
                                    <p:anim calcmode="lin" valueType="num">
                                      <p:cBhvr>
                                        <p:cTn id="30" dur="1000" fill="hold"/>
                                        <p:tgtEl>
                                          <p:spTgt spid="1638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6392"/>
                                        </p:tgtEl>
                                        <p:attrNameLst>
                                          <p:attrName>style.visibility</p:attrName>
                                        </p:attrNameLst>
                                      </p:cBhvr>
                                      <p:to>
                                        <p:strVal val="visible"/>
                                      </p:to>
                                    </p:set>
                                    <p:animEffect transition="in" filter="fade">
                                      <p:cBhvr>
                                        <p:cTn id="35" dur="1000"/>
                                        <p:tgtEl>
                                          <p:spTgt spid="16392"/>
                                        </p:tgtEl>
                                      </p:cBhvr>
                                    </p:animEffect>
                                    <p:anim calcmode="lin" valueType="num">
                                      <p:cBhvr>
                                        <p:cTn id="36" dur="1000" fill="hold"/>
                                        <p:tgtEl>
                                          <p:spTgt spid="16392"/>
                                        </p:tgtEl>
                                        <p:attrNameLst>
                                          <p:attrName>ppt_x</p:attrName>
                                        </p:attrNameLst>
                                      </p:cBhvr>
                                      <p:tavLst>
                                        <p:tav tm="0">
                                          <p:val>
                                            <p:strVal val="#ppt_x"/>
                                          </p:val>
                                        </p:tav>
                                        <p:tav tm="100000">
                                          <p:val>
                                            <p:strVal val="#ppt_x"/>
                                          </p:val>
                                        </p:tav>
                                      </p:tavLst>
                                    </p:anim>
                                    <p:anim calcmode="lin" valueType="num">
                                      <p:cBhvr>
                                        <p:cTn id="37" dur="1000" fill="hold"/>
                                        <p:tgtEl>
                                          <p:spTgt spid="1639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6390"/>
                                        </p:tgtEl>
                                        <p:attrNameLst>
                                          <p:attrName>style.visibility</p:attrName>
                                        </p:attrNameLst>
                                      </p:cBhvr>
                                      <p:to>
                                        <p:strVal val="visible"/>
                                      </p:to>
                                    </p:set>
                                    <p:animEffect transition="in" filter="fade">
                                      <p:cBhvr>
                                        <p:cTn id="49" dur="1000"/>
                                        <p:tgtEl>
                                          <p:spTgt spid="16390"/>
                                        </p:tgtEl>
                                      </p:cBhvr>
                                    </p:animEffect>
                                    <p:anim calcmode="lin" valueType="num">
                                      <p:cBhvr>
                                        <p:cTn id="50" dur="1000" fill="hold"/>
                                        <p:tgtEl>
                                          <p:spTgt spid="16390"/>
                                        </p:tgtEl>
                                        <p:attrNameLst>
                                          <p:attrName>ppt_x</p:attrName>
                                        </p:attrNameLst>
                                      </p:cBhvr>
                                      <p:tavLst>
                                        <p:tav tm="0">
                                          <p:val>
                                            <p:strVal val="#ppt_x"/>
                                          </p:val>
                                        </p:tav>
                                        <p:tav tm="100000">
                                          <p:val>
                                            <p:strVal val="#ppt_x"/>
                                          </p:val>
                                        </p:tav>
                                      </p:tavLst>
                                    </p:anim>
                                    <p:anim calcmode="lin" valueType="num">
                                      <p:cBhvr>
                                        <p:cTn id="51" dur="1000" fill="hold"/>
                                        <p:tgtEl>
                                          <p:spTgt spid="1639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0" end="0"/>
                                            </p:txEl>
                                          </p:spTgt>
                                        </p:tgtEl>
                                        <p:attrNameLst>
                                          <p:attrName>style.visibility</p:attrName>
                                        </p:attrNameLst>
                                      </p:cBhvr>
                                      <p:to>
                                        <p:strVal val="visible"/>
                                      </p:to>
                                    </p:set>
                                    <p:animEffect transition="in" filter="fade">
                                      <p:cBhvr>
                                        <p:cTn id="56" dur="1000"/>
                                        <p:tgtEl>
                                          <p:spTgt spid="3">
                                            <p:txEl>
                                              <p:pRg st="0" end="0"/>
                                            </p:txEl>
                                          </p:spTgt>
                                        </p:tgtEl>
                                      </p:cBhvr>
                                    </p:animEffect>
                                    <p:anim calcmode="lin" valueType="num">
                                      <p:cBhvr>
                                        <p:cTn id="5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0" end="0"/>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3">
                                            <p:txEl>
                                              <p:pRg st="1" end="1"/>
                                            </p:txEl>
                                          </p:spTgt>
                                        </p:tgtEl>
                                        <p:attrNameLst>
                                          <p:attrName>style.visibility</p:attrName>
                                        </p:attrNameLst>
                                      </p:cBhvr>
                                      <p:to>
                                        <p:strVal val="visible"/>
                                      </p:to>
                                    </p:set>
                                    <p:animEffect transition="in" filter="fade">
                                      <p:cBhvr>
                                        <p:cTn id="61" dur="1000"/>
                                        <p:tgtEl>
                                          <p:spTgt spid="3">
                                            <p:txEl>
                                              <p:pRg st="1" end="1"/>
                                            </p:txEl>
                                          </p:spTgt>
                                        </p:tgtEl>
                                      </p:cBhvr>
                                    </p:animEffect>
                                    <p:anim calcmode="lin" valueType="num">
                                      <p:cBhvr>
                                        <p:cTn id="6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1" end="1"/>
                                            </p:txEl>
                                          </p:spTgt>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3">
                                            <p:txEl>
                                              <p:pRg st="2" end="2"/>
                                            </p:txEl>
                                          </p:spTgt>
                                        </p:tgtEl>
                                        <p:attrNameLst>
                                          <p:attrName>style.visibility</p:attrName>
                                        </p:attrNameLst>
                                      </p:cBhvr>
                                      <p:to>
                                        <p:strVal val="visible"/>
                                      </p:to>
                                    </p:set>
                                    <p:animEffect transition="in" filter="fade">
                                      <p:cBhvr>
                                        <p:cTn id="66" dur="1000"/>
                                        <p:tgtEl>
                                          <p:spTgt spid="3">
                                            <p:txEl>
                                              <p:pRg st="2" end="2"/>
                                            </p:txEl>
                                          </p:spTgt>
                                        </p:tgtEl>
                                      </p:cBhvr>
                                    </p:animEffect>
                                    <p:anim calcmode="lin" valueType="num">
                                      <p:cBhvr>
                                        <p:cTn id="6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68" dur="1000" fill="hold"/>
                                        <p:tgtEl>
                                          <p:spTgt spid="3">
                                            <p:txEl>
                                              <p:pRg st="2" end="2"/>
                                            </p:txEl>
                                          </p:spTgt>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3">
                                            <p:txEl>
                                              <p:pRg st="3" end="3"/>
                                            </p:txEl>
                                          </p:spTgt>
                                        </p:tgtEl>
                                        <p:attrNameLst>
                                          <p:attrName>style.visibility</p:attrName>
                                        </p:attrNameLst>
                                      </p:cBhvr>
                                      <p:to>
                                        <p:strVal val="visible"/>
                                      </p:to>
                                    </p:set>
                                    <p:animEffect transition="in" filter="fade">
                                      <p:cBhvr>
                                        <p:cTn id="71" dur="1000"/>
                                        <p:tgtEl>
                                          <p:spTgt spid="3">
                                            <p:txEl>
                                              <p:pRg st="3" end="3"/>
                                            </p:txEl>
                                          </p:spTgt>
                                        </p:tgtEl>
                                      </p:cBhvr>
                                    </p:animEffect>
                                    <p:anim calcmode="lin" valueType="num">
                                      <p:cBhvr>
                                        <p:cTn id="7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7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3">
                                            <p:txEl>
                                              <p:pRg st="4" end="4"/>
                                            </p:txEl>
                                          </p:spTgt>
                                        </p:tgtEl>
                                        <p:attrNameLst>
                                          <p:attrName>style.visibility</p:attrName>
                                        </p:attrNameLst>
                                      </p:cBhvr>
                                      <p:to>
                                        <p:strVal val="visible"/>
                                      </p:to>
                                    </p:set>
                                    <p:animEffect transition="in" filter="fade">
                                      <p:cBhvr>
                                        <p:cTn id="76" dur="1000"/>
                                        <p:tgtEl>
                                          <p:spTgt spid="3">
                                            <p:txEl>
                                              <p:pRg st="4" end="4"/>
                                            </p:txEl>
                                          </p:spTgt>
                                        </p:tgtEl>
                                      </p:cBhvr>
                                    </p:animEffect>
                                    <p:anim calcmode="lin" valueType="num">
                                      <p:cBhvr>
                                        <p:cTn id="7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78" dur="1000" fill="hold"/>
                                        <p:tgtEl>
                                          <p:spTgt spid="3">
                                            <p:txEl>
                                              <p:pRg st="4" end="4"/>
                                            </p:txEl>
                                          </p:spTgt>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3">
                                            <p:txEl>
                                              <p:pRg st="5" end="5"/>
                                            </p:txEl>
                                          </p:spTgt>
                                        </p:tgtEl>
                                        <p:attrNameLst>
                                          <p:attrName>style.visibility</p:attrName>
                                        </p:attrNameLst>
                                      </p:cBhvr>
                                      <p:to>
                                        <p:strVal val="visible"/>
                                      </p:to>
                                    </p:set>
                                    <p:animEffect transition="in" filter="fade">
                                      <p:cBhvr>
                                        <p:cTn id="81" dur="1000"/>
                                        <p:tgtEl>
                                          <p:spTgt spid="3">
                                            <p:txEl>
                                              <p:pRg st="5" end="5"/>
                                            </p:txEl>
                                          </p:spTgt>
                                        </p:tgtEl>
                                      </p:cBhvr>
                                    </p:animEffect>
                                    <p:anim calcmode="lin" valueType="num">
                                      <p:cBhvr>
                                        <p:cTn id="8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8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84" presetID="42" presetClass="entr" presetSubtype="0" fill="hold" nodeType="withEffect">
                                  <p:stCondLst>
                                    <p:cond delay="0"/>
                                  </p:stCondLst>
                                  <p:childTnLst>
                                    <p:set>
                                      <p:cBhvr>
                                        <p:cTn id="85" dur="1" fill="hold">
                                          <p:stCondLst>
                                            <p:cond delay="0"/>
                                          </p:stCondLst>
                                        </p:cTn>
                                        <p:tgtEl>
                                          <p:spTgt spid="3">
                                            <p:txEl>
                                              <p:pRg st="6" end="6"/>
                                            </p:txEl>
                                          </p:spTgt>
                                        </p:tgtEl>
                                        <p:attrNameLst>
                                          <p:attrName>style.visibility</p:attrName>
                                        </p:attrNameLst>
                                      </p:cBhvr>
                                      <p:to>
                                        <p:strVal val="visible"/>
                                      </p:to>
                                    </p:set>
                                    <p:animEffect transition="in" filter="fade">
                                      <p:cBhvr>
                                        <p:cTn id="86" dur="1000"/>
                                        <p:tgtEl>
                                          <p:spTgt spid="3">
                                            <p:txEl>
                                              <p:pRg st="6" end="6"/>
                                            </p:txEl>
                                          </p:spTgt>
                                        </p:tgtEl>
                                      </p:cBhvr>
                                    </p:animEffect>
                                    <p:anim calcmode="lin" valueType="num">
                                      <p:cBhvr>
                                        <p:cTn id="8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88" dur="1000" fill="hold"/>
                                        <p:tgtEl>
                                          <p:spTgt spid="3">
                                            <p:txEl>
                                              <p:pRg st="6" end="6"/>
                                            </p:txEl>
                                          </p:spTgt>
                                        </p:tgtEl>
                                        <p:attrNameLst>
                                          <p:attrName>ppt_y</p:attrName>
                                        </p:attrNameLst>
                                      </p:cBhvr>
                                      <p:tavLst>
                                        <p:tav tm="0">
                                          <p:val>
                                            <p:strVal val="#ppt_y+.1"/>
                                          </p:val>
                                        </p:tav>
                                        <p:tav tm="100000">
                                          <p:val>
                                            <p:strVal val="#ppt_y"/>
                                          </p:val>
                                        </p:tav>
                                      </p:tavLst>
                                    </p:anim>
                                  </p:childTnLst>
                                </p:cTn>
                              </p:par>
                              <p:par>
                                <p:cTn id="89" presetID="42" presetClass="entr" presetSubtype="0" fill="hold" nodeType="withEffect">
                                  <p:stCondLst>
                                    <p:cond delay="0"/>
                                  </p:stCondLst>
                                  <p:childTnLst>
                                    <p:set>
                                      <p:cBhvr>
                                        <p:cTn id="90" dur="1" fill="hold">
                                          <p:stCondLst>
                                            <p:cond delay="0"/>
                                          </p:stCondLst>
                                        </p:cTn>
                                        <p:tgtEl>
                                          <p:spTgt spid="3">
                                            <p:txEl>
                                              <p:pRg st="7" end="7"/>
                                            </p:txEl>
                                          </p:spTgt>
                                        </p:tgtEl>
                                        <p:attrNameLst>
                                          <p:attrName>style.visibility</p:attrName>
                                        </p:attrNameLst>
                                      </p:cBhvr>
                                      <p:to>
                                        <p:strVal val="visible"/>
                                      </p:to>
                                    </p:set>
                                    <p:animEffect transition="in" filter="fade">
                                      <p:cBhvr>
                                        <p:cTn id="91" dur="1000"/>
                                        <p:tgtEl>
                                          <p:spTgt spid="3">
                                            <p:txEl>
                                              <p:pRg st="7" end="7"/>
                                            </p:txEl>
                                          </p:spTgt>
                                        </p:tgtEl>
                                      </p:cBhvr>
                                    </p:animEffect>
                                    <p:anim calcmode="lin" valueType="num">
                                      <p:cBhvr>
                                        <p:cTn id="9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93" dur="1000" fill="hold"/>
                                        <p:tgtEl>
                                          <p:spTgt spid="3">
                                            <p:txEl>
                                              <p:pRg st="7" end="7"/>
                                            </p:txEl>
                                          </p:spTgt>
                                        </p:tgtEl>
                                        <p:attrNameLst>
                                          <p:attrName>ppt_y</p:attrName>
                                        </p:attrNameLst>
                                      </p:cBhvr>
                                      <p:tavLst>
                                        <p:tav tm="0">
                                          <p:val>
                                            <p:strVal val="#ppt_y+.1"/>
                                          </p:val>
                                        </p:tav>
                                        <p:tav tm="100000">
                                          <p:val>
                                            <p:strVal val="#ppt_y"/>
                                          </p:val>
                                        </p:tav>
                                      </p:tavLst>
                                    </p:anim>
                                  </p:childTnLst>
                                </p:cTn>
                              </p:par>
                              <p:par>
                                <p:cTn id="94" presetID="42" presetClass="entr" presetSubtype="0" fill="hold" nodeType="withEffect">
                                  <p:stCondLst>
                                    <p:cond delay="0"/>
                                  </p:stCondLst>
                                  <p:childTnLst>
                                    <p:set>
                                      <p:cBhvr>
                                        <p:cTn id="95" dur="1" fill="hold">
                                          <p:stCondLst>
                                            <p:cond delay="0"/>
                                          </p:stCondLst>
                                        </p:cTn>
                                        <p:tgtEl>
                                          <p:spTgt spid="3">
                                            <p:txEl>
                                              <p:pRg st="8" end="8"/>
                                            </p:txEl>
                                          </p:spTgt>
                                        </p:tgtEl>
                                        <p:attrNameLst>
                                          <p:attrName>style.visibility</p:attrName>
                                        </p:attrNameLst>
                                      </p:cBhvr>
                                      <p:to>
                                        <p:strVal val="visible"/>
                                      </p:to>
                                    </p:set>
                                    <p:animEffect transition="in" filter="fade">
                                      <p:cBhvr>
                                        <p:cTn id="96" dur="1000"/>
                                        <p:tgtEl>
                                          <p:spTgt spid="3">
                                            <p:txEl>
                                              <p:pRg st="8" end="8"/>
                                            </p:txEl>
                                          </p:spTgt>
                                        </p:tgtEl>
                                      </p:cBhvr>
                                    </p:animEffect>
                                    <p:anim calcmode="lin" valueType="num">
                                      <p:cBhvr>
                                        <p:cTn id="9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98" dur="1000" fill="hold"/>
                                        <p:tgtEl>
                                          <p:spTgt spid="3">
                                            <p:txEl>
                                              <p:pRg st="8" end="8"/>
                                            </p:txEl>
                                          </p:spTgt>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3">
                                            <p:txEl>
                                              <p:pRg st="9" end="9"/>
                                            </p:txEl>
                                          </p:spTgt>
                                        </p:tgtEl>
                                        <p:attrNameLst>
                                          <p:attrName>style.visibility</p:attrName>
                                        </p:attrNameLst>
                                      </p:cBhvr>
                                      <p:to>
                                        <p:strVal val="visible"/>
                                      </p:to>
                                    </p:set>
                                    <p:animEffect transition="in" filter="fade">
                                      <p:cBhvr>
                                        <p:cTn id="101" dur="1000"/>
                                        <p:tgtEl>
                                          <p:spTgt spid="3">
                                            <p:txEl>
                                              <p:pRg st="9" end="9"/>
                                            </p:txEl>
                                          </p:spTgt>
                                        </p:tgtEl>
                                      </p:cBhvr>
                                    </p:animEffect>
                                    <p:anim calcmode="lin" valueType="num">
                                      <p:cBhvr>
                                        <p:cTn id="10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103" dur="1000" fill="hold"/>
                                        <p:tgtEl>
                                          <p:spTgt spid="3">
                                            <p:txEl>
                                              <p:pRg st="9" end="9"/>
                                            </p:txEl>
                                          </p:spTgt>
                                        </p:tgtEl>
                                        <p:attrNameLst>
                                          <p:attrName>ppt_y</p:attrName>
                                        </p:attrNameLst>
                                      </p:cBhvr>
                                      <p:tavLst>
                                        <p:tav tm="0">
                                          <p:val>
                                            <p:strVal val="#ppt_y+.1"/>
                                          </p:val>
                                        </p:tav>
                                        <p:tav tm="100000">
                                          <p:val>
                                            <p:strVal val="#ppt_y"/>
                                          </p:val>
                                        </p:tav>
                                      </p:tavLst>
                                    </p:anim>
                                  </p:childTnLst>
                                </p:cTn>
                              </p:par>
                              <p:par>
                                <p:cTn id="104" presetID="42" presetClass="entr" presetSubtype="0" fill="hold" nodeType="withEffect">
                                  <p:stCondLst>
                                    <p:cond delay="0"/>
                                  </p:stCondLst>
                                  <p:childTnLst>
                                    <p:set>
                                      <p:cBhvr>
                                        <p:cTn id="105" dur="1" fill="hold">
                                          <p:stCondLst>
                                            <p:cond delay="0"/>
                                          </p:stCondLst>
                                        </p:cTn>
                                        <p:tgtEl>
                                          <p:spTgt spid="3">
                                            <p:txEl>
                                              <p:pRg st="10" end="10"/>
                                            </p:txEl>
                                          </p:spTgt>
                                        </p:tgtEl>
                                        <p:attrNameLst>
                                          <p:attrName>style.visibility</p:attrName>
                                        </p:attrNameLst>
                                      </p:cBhvr>
                                      <p:to>
                                        <p:strVal val="visible"/>
                                      </p:to>
                                    </p:set>
                                    <p:animEffect transition="in" filter="fade">
                                      <p:cBhvr>
                                        <p:cTn id="106" dur="1000"/>
                                        <p:tgtEl>
                                          <p:spTgt spid="3">
                                            <p:txEl>
                                              <p:pRg st="10" end="10"/>
                                            </p:txEl>
                                          </p:spTgt>
                                        </p:tgtEl>
                                      </p:cBhvr>
                                    </p:animEffect>
                                    <p:anim calcmode="lin" valueType="num">
                                      <p:cBhvr>
                                        <p:cTn id="107"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108"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109" presetID="42" presetClass="entr" presetSubtype="0" fill="hold" nodeType="withEffect">
                                  <p:stCondLst>
                                    <p:cond delay="0"/>
                                  </p:stCondLst>
                                  <p:childTnLst>
                                    <p:set>
                                      <p:cBhvr>
                                        <p:cTn id="110" dur="1" fill="hold">
                                          <p:stCondLst>
                                            <p:cond delay="0"/>
                                          </p:stCondLst>
                                        </p:cTn>
                                        <p:tgtEl>
                                          <p:spTgt spid="3">
                                            <p:txEl>
                                              <p:pRg st="11" end="11"/>
                                            </p:txEl>
                                          </p:spTgt>
                                        </p:tgtEl>
                                        <p:attrNameLst>
                                          <p:attrName>style.visibility</p:attrName>
                                        </p:attrNameLst>
                                      </p:cBhvr>
                                      <p:to>
                                        <p:strVal val="visible"/>
                                      </p:to>
                                    </p:set>
                                    <p:animEffect transition="in" filter="fade">
                                      <p:cBhvr>
                                        <p:cTn id="111" dur="1000"/>
                                        <p:tgtEl>
                                          <p:spTgt spid="3">
                                            <p:txEl>
                                              <p:pRg st="11" end="11"/>
                                            </p:txEl>
                                          </p:spTgt>
                                        </p:tgtEl>
                                      </p:cBhvr>
                                    </p:animEffect>
                                    <p:anim calcmode="lin" valueType="num">
                                      <p:cBhvr>
                                        <p:cTn id="112"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113"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6790" y="1822836"/>
            <a:ext cx="9144000" cy="4207283"/>
          </a:xfrm>
        </p:spPr>
        <p:txBody>
          <a:bodyPr>
            <a:normAutofit/>
          </a:bodyPr>
          <a:lstStyle/>
          <a:p>
            <a:r>
              <a:rPr lang="en-GB" dirty="0" smtClean="0"/>
              <a:t>The procedure for washing and dressing- as per the HXH clinical manual guidelines</a:t>
            </a:r>
            <a:br>
              <a:rPr lang="en-GB" dirty="0" smtClean="0"/>
            </a:br>
            <a:endParaRPr lang="en-GB" dirty="0"/>
          </a:p>
        </p:txBody>
      </p:sp>
      <p:sp>
        <p:nvSpPr>
          <p:cNvPr id="3" name="Subtitle 2"/>
          <p:cNvSpPr>
            <a:spLocks noGrp="1"/>
          </p:cNvSpPr>
          <p:nvPr>
            <p:ph type="subTitle" idx="1"/>
          </p:nvPr>
        </p:nvSpPr>
        <p:spPr>
          <a:xfrm>
            <a:off x="766354" y="5202238"/>
            <a:ext cx="9144000" cy="1655762"/>
          </a:xfrm>
        </p:spPr>
        <p:txBody>
          <a:bodyPr/>
          <a:lstStyle/>
          <a:p>
            <a:endParaRPr lang="en-GB" dirty="0"/>
          </a:p>
        </p:txBody>
      </p:sp>
      <p:pic>
        <p:nvPicPr>
          <p:cNvPr id="14338" name="Picture 2" descr="How to Give a Bed Bath: Step-by-Step Gu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5908" y="258618"/>
            <a:ext cx="3502699" cy="233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21391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b="1" dirty="0" smtClean="0"/>
              <a:t>Todays Objectives:</a:t>
            </a:r>
            <a:endParaRPr lang="en-GB" sz="5400" b="1" dirty="0"/>
          </a:p>
        </p:txBody>
      </p:sp>
      <p:sp>
        <p:nvSpPr>
          <p:cNvPr id="3" name="Content Placeholder 2"/>
          <p:cNvSpPr>
            <a:spLocks noGrp="1"/>
          </p:cNvSpPr>
          <p:nvPr>
            <p:ph idx="1"/>
          </p:nvPr>
        </p:nvSpPr>
        <p:spPr>
          <a:xfrm>
            <a:off x="838200" y="1825625"/>
            <a:ext cx="4787537" cy="4351338"/>
          </a:xfrm>
        </p:spPr>
        <p:txBody>
          <a:bodyPr>
            <a:normAutofit/>
          </a:bodyPr>
          <a:lstStyle/>
          <a:p>
            <a:pPr marL="0" indent="0">
              <a:buNone/>
            </a:pPr>
            <a:endParaRPr lang="en-GB" sz="3600" b="1" dirty="0" smtClean="0"/>
          </a:p>
          <a:p>
            <a:pPr marL="0" indent="0">
              <a:buNone/>
            </a:pPr>
            <a:r>
              <a:rPr lang="en-GB" sz="3600" b="1" dirty="0" smtClean="0"/>
              <a:t>Basic patient care</a:t>
            </a:r>
          </a:p>
          <a:p>
            <a:endParaRPr lang="en-GB" sz="3600" b="1" dirty="0"/>
          </a:p>
          <a:p>
            <a:pPr marL="0" indent="0">
              <a:buNone/>
            </a:pPr>
            <a:r>
              <a:rPr lang="en-GB" sz="3600" b="1" dirty="0" smtClean="0"/>
              <a:t>Documentation</a:t>
            </a:r>
          </a:p>
          <a:p>
            <a:endParaRPr lang="en-GB" sz="3600" b="1" dirty="0"/>
          </a:p>
          <a:p>
            <a:pPr marL="0" indent="0">
              <a:buNone/>
            </a:pPr>
            <a:r>
              <a:rPr lang="en-GB" sz="3600" b="1" dirty="0" smtClean="0"/>
              <a:t>Vital signs monitoring</a:t>
            </a:r>
            <a:endParaRPr lang="en-GB" sz="3600" b="1" dirty="0"/>
          </a:p>
        </p:txBody>
      </p:sp>
    </p:spTree>
    <p:extLst>
      <p:ext uri="{BB962C8B-B14F-4D97-AF65-F5344CB8AC3E}">
        <p14:creationId xmlns:p14="http://schemas.microsoft.com/office/powerpoint/2010/main" val="1269850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anim calcmode="lin" valueType="num">
                                      <p:cBhvr>
                                        <p:cTn id="2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procedure for washing and dressing</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00586818"/>
              </p:ext>
            </p:extLst>
          </p:nvPr>
        </p:nvGraphicFramePr>
        <p:xfrm>
          <a:off x="1105990" y="1647826"/>
          <a:ext cx="9553302" cy="5010602"/>
        </p:xfrm>
        <a:graphic>
          <a:graphicData uri="http://schemas.openxmlformats.org/drawingml/2006/table">
            <a:tbl>
              <a:tblPr>
                <a:tableStyleId>{5C22544A-7EE6-4342-B048-85BDC9FD1C3A}</a:tableStyleId>
              </a:tblPr>
              <a:tblGrid>
                <a:gridCol w="5129830">
                  <a:extLst>
                    <a:ext uri="{9D8B030D-6E8A-4147-A177-3AD203B41FA5}">
                      <a16:colId xmlns:a16="http://schemas.microsoft.com/office/drawing/2014/main" val="2667488034"/>
                    </a:ext>
                  </a:extLst>
                </a:gridCol>
                <a:gridCol w="4423472">
                  <a:extLst>
                    <a:ext uri="{9D8B030D-6E8A-4147-A177-3AD203B41FA5}">
                      <a16:colId xmlns:a16="http://schemas.microsoft.com/office/drawing/2014/main" val="2740583693"/>
                    </a:ext>
                  </a:extLst>
                </a:gridCol>
              </a:tblGrid>
              <a:tr h="400091">
                <a:tc>
                  <a:txBody>
                    <a:bodyPr/>
                    <a:lstStyle/>
                    <a:p>
                      <a:pPr>
                        <a:spcAft>
                          <a:spcPts val="0"/>
                        </a:spcAft>
                        <a:tabLst>
                          <a:tab pos="2743200" algn="ctr"/>
                          <a:tab pos="5486400" algn="r"/>
                          <a:tab pos="457200" algn="l"/>
                        </a:tabLst>
                      </a:pPr>
                      <a:r>
                        <a:rPr lang="en-GB" sz="2000" b="1" u="sng" dirty="0">
                          <a:effectLst/>
                        </a:rPr>
                        <a:t>Action                                                    </a:t>
                      </a:r>
                      <a:endParaRPr lang="en-GB" sz="2400" b="1" u="sng"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tabLst>
                          <a:tab pos="2743200" algn="ctr"/>
                          <a:tab pos="5486400" algn="r"/>
                          <a:tab pos="457200" algn="l"/>
                        </a:tabLst>
                      </a:pPr>
                      <a:r>
                        <a:rPr lang="en-GB" sz="2000" b="1" u="sng" dirty="0">
                          <a:solidFill>
                            <a:srgbClr val="0070C0"/>
                          </a:solidFill>
                          <a:effectLst/>
                        </a:rPr>
                        <a:t>Rationale</a:t>
                      </a:r>
                      <a:endParaRPr lang="en-GB" sz="2400" b="1" u="sng"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31600"/>
                  </a:ext>
                </a:extLst>
              </a:tr>
              <a:tr h="400091">
                <a:tc>
                  <a:txBody>
                    <a:bodyPr/>
                    <a:lstStyle/>
                    <a:p>
                      <a:pPr>
                        <a:spcAft>
                          <a:spcPts val="0"/>
                        </a:spcAft>
                        <a:tabLst>
                          <a:tab pos="2743200" algn="ctr"/>
                          <a:tab pos="5486400" algn="r"/>
                          <a:tab pos="457200" algn="l"/>
                        </a:tabLst>
                      </a:pPr>
                      <a:r>
                        <a:rPr lang="en-GB" sz="2000" b="1" dirty="0">
                          <a:effectLst/>
                        </a:rPr>
                        <a:t>Explain procedure to patient</a:t>
                      </a:r>
                      <a:endParaRPr lang="en-GB" sz="2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tabLst>
                          <a:tab pos="2743200" algn="ctr"/>
                          <a:tab pos="5486400" algn="r"/>
                          <a:tab pos="457200" algn="l"/>
                        </a:tabLst>
                      </a:pPr>
                      <a:r>
                        <a:rPr lang="en-GB" sz="2000" b="0" dirty="0">
                          <a:solidFill>
                            <a:srgbClr val="0070C0"/>
                          </a:solidFill>
                          <a:effectLst/>
                        </a:rPr>
                        <a:t>Gain consent and cooperation </a:t>
                      </a:r>
                      <a:endParaRPr lang="en-GB" sz="2400" b="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28098636"/>
                  </a:ext>
                </a:extLst>
              </a:tr>
              <a:tr h="566740">
                <a:tc>
                  <a:txBody>
                    <a:bodyPr/>
                    <a:lstStyle/>
                    <a:p>
                      <a:pPr>
                        <a:spcAft>
                          <a:spcPts val="0"/>
                        </a:spcAft>
                        <a:tabLst>
                          <a:tab pos="2743200" algn="ctr"/>
                          <a:tab pos="5486400" algn="r"/>
                          <a:tab pos="457200" algn="l"/>
                        </a:tabLst>
                      </a:pPr>
                      <a:r>
                        <a:rPr lang="en-GB" sz="2000" b="1" dirty="0">
                          <a:effectLst/>
                        </a:rPr>
                        <a:t>Prepare environment and equipment</a:t>
                      </a:r>
                      <a:endParaRPr lang="en-GB" sz="2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tabLst>
                          <a:tab pos="2743200" algn="ctr"/>
                          <a:tab pos="5486400" algn="r"/>
                          <a:tab pos="457200" algn="l"/>
                        </a:tabLst>
                      </a:pPr>
                      <a:r>
                        <a:rPr lang="en-GB" sz="2000" b="0" dirty="0">
                          <a:solidFill>
                            <a:srgbClr val="0070C0"/>
                          </a:solidFill>
                          <a:effectLst/>
                        </a:rPr>
                        <a:t>Maintain safety and promote privacy and dignity</a:t>
                      </a:r>
                      <a:endParaRPr lang="en-GB" sz="2400" b="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0325349"/>
                  </a:ext>
                </a:extLst>
              </a:tr>
              <a:tr h="400091">
                <a:tc>
                  <a:txBody>
                    <a:bodyPr/>
                    <a:lstStyle/>
                    <a:p>
                      <a:pPr>
                        <a:spcAft>
                          <a:spcPts val="0"/>
                        </a:spcAft>
                        <a:tabLst>
                          <a:tab pos="2743200" algn="ctr"/>
                          <a:tab pos="5486400" algn="r"/>
                          <a:tab pos="457200" algn="l"/>
                        </a:tabLst>
                      </a:pPr>
                      <a:r>
                        <a:rPr lang="en-GB" sz="2000" b="1" dirty="0">
                          <a:effectLst/>
                        </a:rPr>
                        <a:t>Stop enteral feed and flush tube</a:t>
                      </a:r>
                      <a:endParaRPr lang="en-GB" sz="2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tabLst>
                          <a:tab pos="2743200" algn="ctr"/>
                          <a:tab pos="5486400" algn="r"/>
                          <a:tab pos="457200" algn="l"/>
                        </a:tabLst>
                      </a:pPr>
                      <a:r>
                        <a:rPr lang="en-GB" sz="2000" b="0" dirty="0">
                          <a:solidFill>
                            <a:srgbClr val="0070C0"/>
                          </a:solidFill>
                          <a:effectLst/>
                        </a:rPr>
                        <a:t>Reduce risk of vomiting or aspiration</a:t>
                      </a:r>
                      <a:endParaRPr lang="en-GB" sz="2400" b="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4918540"/>
                  </a:ext>
                </a:extLst>
              </a:tr>
              <a:tr h="400091">
                <a:tc>
                  <a:txBody>
                    <a:bodyPr/>
                    <a:lstStyle/>
                    <a:p>
                      <a:pPr>
                        <a:spcAft>
                          <a:spcPts val="0"/>
                        </a:spcAft>
                        <a:tabLst>
                          <a:tab pos="2743200" algn="ctr"/>
                          <a:tab pos="5486400" algn="r"/>
                          <a:tab pos="457200" algn="l"/>
                        </a:tabLst>
                      </a:pPr>
                      <a:r>
                        <a:rPr lang="en-GB" sz="2000" b="1" dirty="0">
                          <a:effectLst/>
                        </a:rPr>
                        <a:t>Wash hands; put on plastic apron </a:t>
                      </a:r>
                      <a:endParaRPr lang="en-GB" sz="2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tabLst>
                          <a:tab pos="2743200" algn="ctr"/>
                          <a:tab pos="5486400" algn="r"/>
                          <a:tab pos="457200" algn="l"/>
                        </a:tabLst>
                      </a:pPr>
                      <a:r>
                        <a:rPr lang="en-GB" sz="2000" b="0" dirty="0">
                          <a:solidFill>
                            <a:srgbClr val="0070C0"/>
                          </a:solidFill>
                          <a:effectLst/>
                        </a:rPr>
                        <a:t>Reduce risk of cross infection</a:t>
                      </a:r>
                      <a:endParaRPr lang="en-GB" sz="2400" b="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05265382"/>
                  </a:ext>
                </a:extLst>
              </a:tr>
              <a:tr h="800183">
                <a:tc>
                  <a:txBody>
                    <a:bodyPr/>
                    <a:lstStyle/>
                    <a:p>
                      <a:pPr>
                        <a:spcAft>
                          <a:spcPts val="0"/>
                        </a:spcAft>
                        <a:tabLst>
                          <a:tab pos="2743200" algn="ctr"/>
                          <a:tab pos="5486400" algn="r"/>
                          <a:tab pos="457200" algn="l"/>
                        </a:tabLst>
                      </a:pPr>
                      <a:r>
                        <a:rPr lang="en-GB" sz="2000" b="1" dirty="0">
                          <a:effectLst/>
                        </a:rPr>
                        <a:t>Put on disposable gloves empty urine bag and detach from leg bag </a:t>
                      </a:r>
                      <a:endParaRPr lang="en-GB" sz="2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0"/>
                        </a:spcAft>
                        <a:tabLst>
                          <a:tab pos="2743200" algn="ctr"/>
                          <a:tab pos="5486400" algn="r"/>
                          <a:tab pos="457200" algn="l"/>
                        </a:tabLst>
                      </a:pPr>
                      <a:r>
                        <a:rPr lang="en-GB" sz="2000" b="0" dirty="0">
                          <a:solidFill>
                            <a:srgbClr val="0070C0"/>
                          </a:solidFill>
                          <a:effectLst/>
                        </a:rPr>
                        <a:t>Prevent back flow of urine or catheter being pulled causing trauma</a:t>
                      </a:r>
                      <a:endParaRPr lang="en-GB" sz="2400" b="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8749456"/>
                  </a:ext>
                </a:extLst>
              </a:tr>
              <a:tr h="400091">
                <a:tc>
                  <a:txBody>
                    <a:bodyPr/>
                    <a:lstStyle/>
                    <a:p>
                      <a:pPr>
                        <a:spcAft>
                          <a:spcPts val="0"/>
                        </a:spcAft>
                        <a:tabLst>
                          <a:tab pos="2743200" algn="ctr"/>
                          <a:tab pos="5486400" algn="r"/>
                          <a:tab pos="457200" algn="l"/>
                        </a:tabLst>
                      </a:pPr>
                      <a:r>
                        <a:rPr lang="en-GB" sz="2000" b="1" dirty="0">
                          <a:effectLst/>
                        </a:rPr>
                        <a:t>Remove gloves, wash hands </a:t>
                      </a:r>
                      <a:endParaRPr lang="en-GB" sz="2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tabLst>
                          <a:tab pos="2743200" algn="ctr"/>
                          <a:tab pos="5486400" algn="r"/>
                          <a:tab pos="457200" algn="l"/>
                        </a:tabLst>
                      </a:pPr>
                      <a:r>
                        <a:rPr lang="en-GB" sz="2000" b="0" dirty="0">
                          <a:solidFill>
                            <a:srgbClr val="0070C0"/>
                          </a:solidFill>
                          <a:effectLst/>
                        </a:rPr>
                        <a:t>Reduce risk of cross infection </a:t>
                      </a:r>
                      <a:endParaRPr lang="en-GB" sz="2400" b="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24237133"/>
                  </a:ext>
                </a:extLst>
              </a:tr>
              <a:tr h="1600364">
                <a:tc>
                  <a:txBody>
                    <a:bodyPr/>
                    <a:lstStyle/>
                    <a:p>
                      <a:pPr>
                        <a:spcAft>
                          <a:spcPts val="0"/>
                        </a:spcAft>
                        <a:tabLst>
                          <a:tab pos="2743200" algn="ctr"/>
                          <a:tab pos="5486400" algn="r"/>
                          <a:tab pos="457200" algn="l"/>
                        </a:tabLst>
                      </a:pPr>
                      <a:r>
                        <a:rPr lang="en-GB" sz="2000" b="1" dirty="0">
                          <a:effectLst/>
                        </a:rPr>
                        <a:t>Remove patient’s clothing or provide necessary assistance </a:t>
                      </a:r>
                      <a:endParaRPr lang="en-GB" sz="2400" b="1" dirty="0">
                        <a:effectLst/>
                      </a:endParaRPr>
                    </a:p>
                    <a:p>
                      <a:pPr>
                        <a:spcAft>
                          <a:spcPts val="0"/>
                        </a:spcAft>
                        <a:tabLst>
                          <a:tab pos="2743200" algn="ctr"/>
                          <a:tab pos="5486400" algn="r"/>
                          <a:tab pos="457200" algn="l"/>
                        </a:tabLst>
                      </a:pPr>
                      <a:r>
                        <a:rPr lang="en-GB" sz="2000" b="1" dirty="0">
                          <a:effectLst/>
                        </a:rPr>
                        <a:t> </a:t>
                      </a:r>
                      <a:endParaRPr lang="en-GB" sz="2400" b="1" dirty="0">
                        <a:effectLst/>
                      </a:endParaRPr>
                    </a:p>
                    <a:p>
                      <a:pPr>
                        <a:spcAft>
                          <a:spcPts val="0"/>
                        </a:spcAft>
                        <a:tabLst>
                          <a:tab pos="2743200" algn="ctr"/>
                          <a:tab pos="5486400" algn="r"/>
                          <a:tab pos="457200" algn="l"/>
                        </a:tabLst>
                      </a:pPr>
                      <a:r>
                        <a:rPr lang="en-GB" sz="2000" b="1" dirty="0">
                          <a:effectLst/>
                        </a:rPr>
                        <a:t>Make patient comfortable, strip bed  and cover patient with a sheet</a:t>
                      </a:r>
                      <a:endParaRPr lang="en-GB" sz="2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tabLst>
                          <a:tab pos="2743200" algn="ctr"/>
                          <a:tab pos="5486400" algn="r"/>
                          <a:tab pos="457200" algn="l"/>
                        </a:tabLst>
                      </a:pPr>
                      <a:r>
                        <a:rPr lang="en-GB" sz="2000" b="0" dirty="0">
                          <a:solidFill>
                            <a:srgbClr val="0070C0"/>
                          </a:solidFill>
                          <a:effectLst/>
                        </a:rPr>
                        <a:t>Maintain privacy and dignity </a:t>
                      </a:r>
                      <a:endParaRPr lang="en-GB" sz="2400" b="0" dirty="0">
                        <a:solidFill>
                          <a:srgbClr val="0070C0"/>
                        </a:solidFill>
                        <a:effectLst/>
                      </a:endParaRPr>
                    </a:p>
                    <a:p>
                      <a:pPr>
                        <a:spcAft>
                          <a:spcPts val="0"/>
                        </a:spcAft>
                        <a:tabLst>
                          <a:tab pos="2743200" algn="ctr"/>
                          <a:tab pos="5486400" algn="r"/>
                          <a:tab pos="457200" algn="l"/>
                        </a:tabLst>
                      </a:pPr>
                      <a:r>
                        <a:rPr lang="en-GB" sz="2000" b="0" dirty="0">
                          <a:solidFill>
                            <a:srgbClr val="0070C0"/>
                          </a:solidFill>
                          <a:effectLst/>
                        </a:rPr>
                        <a:t> </a:t>
                      </a:r>
                      <a:endParaRPr lang="en-GB" sz="2400" b="0" dirty="0">
                        <a:solidFill>
                          <a:srgbClr val="0070C0"/>
                        </a:solidFill>
                        <a:effectLst/>
                      </a:endParaRPr>
                    </a:p>
                    <a:p>
                      <a:pPr>
                        <a:spcAft>
                          <a:spcPts val="0"/>
                        </a:spcAft>
                        <a:tabLst>
                          <a:tab pos="2743200" algn="ctr"/>
                          <a:tab pos="5486400" algn="r"/>
                          <a:tab pos="457200" algn="l"/>
                        </a:tabLst>
                      </a:pPr>
                      <a:r>
                        <a:rPr lang="en-GB" sz="2000" b="0" dirty="0">
                          <a:solidFill>
                            <a:srgbClr val="0070C0"/>
                          </a:solidFill>
                          <a:effectLst/>
                        </a:rPr>
                        <a:t>Keep patient warm and comfortable</a:t>
                      </a:r>
                      <a:endParaRPr lang="en-GB" sz="2400" b="0" dirty="0">
                        <a:solidFill>
                          <a:srgbClr val="0070C0"/>
                        </a:solidFill>
                        <a:effectLst/>
                      </a:endParaRPr>
                    </a:p>
                    <a:p>
                      <a:pPr>
                        <a:spcAft>
                          <a:spcPts val="0"/>
                        </a:spcAft>
                        <a:tabLst>
                          <a:tab pos="2743200" algn="ctr"/>
                          <a:tab pos="5486400" algn="r"/>
                          <a:tab pos="457200" algn="l"/>
                        </a:tabLst>
                      </a:pPr>
                      <a:r>
                        <a:rPr lang="en-GB" sz="2000" b="0" dirty="0">
                          <a:solidFill>
                            <a:srgbClr val="0070C0"/>
                          </a:solidFill>
                          <a:effectLst/>
                        </a:rPr>
                        <a:t> </a:t>
                      </a:r>
                      <a:endParaRPr lang="en-GB" sz="2400" b="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87693619"/>
                  </a:ext>
                </a:extLst>
              </a:tr>
            </a:tbl>
          </a:graphicData>
        </a:graphic>
      </p:graphicFrame>
    </p:spTree>
    <p:extLst>
      <p:ext uri="{BB962C8B-B14F-4D97-AF65-F5344CB8AC3E}">
        <p14:creationId xmlns:p14="http://schemas.microsoft.com/office/powerpoint/2010/main" val="795294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procedure for washing and dressing</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1271105"/>
              </p:ext>
            </p:extLst>
          </p:nvPr>
        </p:nvGraphicFramePr>
        <p:xfrm>
          <a:off x="1018903" y="1611085"/>
          <a:ext cx="10023566" cy="4773880"/>
        </p:xfrm>
        <a:graphic>
          <a:graphicData uri="http://schemas.openxmlformats.org/drawingml/2006/table">
            <a:tbl>
              <a:tblPr>
                <a:tableStyleId>{5C22544A-7EE6-4342-B048-85BDC9FD1C3A}</a:tableStyleId>
              </a:tblPr>
              <a:tblGrid>
                <a:gridCol w="5382346">
                  <a:extLst>
                    <a:ext uri="{9D8B030D-6E8A-4147-A177-3AD203B41FA5}">
                      <a16:colId xmlns:a16="http://schemas.microsoft.com/office/drawing/2014/main" val="4141658378"/>
                    </a:ext>
                  </a:extLst>
                </a:gridCol>
                <a:gridCol w="4641220">
                  <a:extLst>
                    <a:ext uri="{9D8B030D-6E8A-4147-A177-3AD203B41FA5}">
                      <a16:colId xmlns:a16="http://schemas.microsoft.com/office/drawing/2014/main" val="3256260050"/>
                    </a:ext>
                  </a:extLst>
                </a:gridCol>
              </a:tblGrid>
              <a:tr h="416428">
                <a:tc>
                  <a:txBody>
                    <a:bodyPr/>
                    <a:lstStyle/>
                    <a:p>
                      <a:pPr>
                        <a:spcAft>
                          <a:spcPts val="0"/>
                        </a:spcAft>
                        <a:tabLst>
                          <a:tab pos="2743200" algn="ctr"/>
                          <a:tab pos="5486400" algn="r"/>
                          <a:tab pos="457200" algn="l"/>
                        </a:tabLst>
                      </a:pPr>
                      <a:r>
                        <a:rPr lang="en-GB" sz="2000" b="1">
                          <a:effectLst/>
                        </a:rPr>
                        <a:t>Position slide sheet under patient </a:t>
                      </a:r>
                      <a:endParaRPr lang="en-GB" sz="24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tabLst>
                          <a:tab pos="2743200" algn="ctr"/>
                          <a:tab pos="5486400" algn="r"/>
                          <a:tab pos="457200" algn="l"/>
                        </a:tabLst>
                      </a:pPr>
                      <a:r>
                        <a:rPr lang="en-GB" sz="2000">
                          <a:effectLst/>
                        </a:rPr>
                        <a:t> </a:t>
                      </a:r>
                      <a:endParaRPr lang="en-GB"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1898717"/>
                  </a:ext>
                </a:extLst>
              </a:tr>
              <a:tr h="1665712">
                <a:tc>
                  <a:txBody>
                    <a:bodyPr/>
                    <a:lstStyle/>
                    <a:p>
                      <a:pPr>
                        <a:spcAft>
                          <a:spcPts val="0"/>
                        </a:spcAft>
                        <a:tabLst>
                          <a:tab pos="2743200" algn="ctr"/>
                          <a:tab pos="5486400" algn="r"/>
                          <a:tab pos="457200" algn="l"/>
                        </a:tabLst>
                      </a:pPr>
                      <a:r>
                        <a:rPr lang="en-GB" sz="2000" b="1">
                          <a:effectLst/>
                        </a:rPr>
                        <a:t>Using flannel wash rinse and dry face, neck and ears</a:t>
                      </a:r>
                      <a:endParaRPr lang="en-GB" sz="2400" b="1">
                        <a:effectLst/>
                      </a:endParaRPr>
                    </a:p>
                    <a:p>
                      <a:pPr>
                        <a:spcAft>
                          <a:spcPts val="0"/>
                        </a:spcAft>
                        <a:tabLst>
                          <a:tab pos="2743200" algn="ctr"/>
                          <a:tab pos="5486400" algn="r"/>
                          <a:tab pos="457200" algn="l"/>
                        </a:tabLst>
                      </a:pPr>
                      <a:r>
                        <a:rPr lang="en-GB" sz="2000" b="1">
                          <a:effectLst/>
                        </a:rPr>
                        <a:t> </a:t>
                      </a:r>
                      <a:endParaRPr lang="en-GB" sz="2400" b="1">
                        <a:effectLst/>
                      </a:endParaRPr>
                    </a:p>
                    <a:p>
                      <a:pPr>
                        <a:spcAft>
                          <a:spcPts val="0"/>
                        </a:spcAft>
                        <a:tabLst>
                          <a:tab pos="2743200" algn="ctr"/>
                          <a:tab pos="5486400" algn="r"/>
                          <a:tab pos="457200" algn="l"/>
                        </a:tabLst>
                      </a:pPr>
                      <a:r>
                        <a:rPr lang="en-GB" sz="2000" b="1">
                          <a:effectLst/>
                        </a:rPr>
                        <a:t>Use patient’s preferred method of facial cleansing if known</a:t>
                      </a:r>
                      <a:endParaRPr lang="en-GB" sz="24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tabLst>
                          <a:tab pos="2743200" algn="ctr"/>
                          <a:tab pos="5486400" algn="r"/>
                          <a:tab pos="457200" algn="l"/>
                        </a:tabLst>
                      </a:pPr>
                      <a:r>
                        <a:rPr lang="en-GB" sz="2000" dirty="0">
                          <a:solidFill>
                            <a:srgbClr val="0070C0"/>
                          </a:solidFill>
                          <a:effectLst/>
                        </a:rPr>
                        <a:t> </a:t>
                      </a:r>
                      <a:endParaRPr lang="en-GB" sz="24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5835231"/>
                  </a:ext>
                </a:extLst>
              </a:tr>
              <a:tr h="416428">
                <a:tc>
                  <a:txBody>
                    <a:bodyPr/>
                    <a:lstStyle/>
                    <a:p>
                      <a:pPr>
                        <a:spcAft>
                          <a:spcPts val="0"/>
                        </a:spcAft>
                        <a:tabLst>
                          <a:tab pos="2743200" algn="ctr"/>
                          <a:tab pos="5486400" algn="r"/>
                          <a:tab pos="457200" algn="l"/>
                        </a:tabLst>
                      </a:pPr>
                      <a:r>
                        <a:rPr lang="en-GB" sz="2000" b="1">
                          <a:effectLst/>
                        </a:rPr>
                        <a:t>Shave male patient or provide necessary assistance</a:t>
                      </a:r>
                      <a:endParaRPr lang="en-GB" sz="24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tabLst>
                          <a:tab pos="2743200" algn="ctr"/>
                          <a:tab pos="5486400" algn="r"/>
                          <a:tab pos="457200" algn="l"/>
                        </a:tabLst>
                      </a:pPr>
                      <a:r>
                        <a:rPr lang="en-GB" sz="2000">
                          <a:solidFill>
                            <a:srgbClr val="0070C0"/>
                          </a:solidFill>
                          <a:effectLst/>
                        </a:rPr>
                        <a:t> </a:t>
                      </a:r>
                      <a:endParaRPr lang="en-GB" sz="240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9383806"/>
                  </a:ext>
                </a:extLst>
              </a:tr>
              <a:tr h="2082140">
                <a:tc>
                  <a:txBody>
                    <a:bodyPr/>
                    <a:lstStyle/>
                    <a:p>
                      <a:pPr>
                        <a:spcAft>
                          <a:spcPts val="0"/>
                        </a:spcAft>
                        <a:tabLst>
                          <a:tab pos="2743200" algn="ctr"/>
                          <a:tab pos="5486400" algn="r"/>
                          <a:tab pos="457200" algn="l"/>
                        </a:tabLst>
                      </a:pPr>
                      <a:r>
                        <a:rPr lang="en-GB" sz="2000" b="1" dirty="0">
                          <a:effectLst/>
                        </a:rPr>
                        <a:t>Using flannel wash, rinse and dry top half of body starting with the side furthest away  </a:t>
                      </a:r>
                      <a:endParaRPr lang="en-GB" sz="2400" b="1" dirty="0">
                        <a:effectLst/>
                      </a:endParaRPr>
                    </a:p>
                    <a:p>
                      <a:pPr>
                        <a:spcAft>
                          <a:spcPts val="0"/>
                        </a:spcAft>
                        <a:tabLst>
                          <a:tab pos="2743200" algn="ctr"/>
                          <a:tab pos="5486400" algn="r"/>
                          <a:tab pos="457200" algn="l"/>
                        </a:tabLst>
                      </a:pPr>
                      <a:r>
                        <a:rPr lang="en-GB" sz="2000" b="1" dirty="0">
                          <a:effectLst/>
                        </a:rPr>
                        <a:t> </a:t>
                      </a:r>
                      <a:endParaRPr lang="en-GB" sz="2400" b="1" dirty="0">
                        <a:effectLst/>
                      </a:endParaRPr>
                    </a:p>
                    <a:p>
                      <a:pPr>
                        <a:spcAft>
                          <a:spcPts val="0"/>
                        </a:spcAft>
                        <a:tabLst>
                          <a:tab pos="2743200" algn="ctr"/>
                          <a:tab pos="5486400" algn="r"/>
                          <a:tab pos="457200" algn="l"/>
                        </a:tabLst>
                      </a:pPr>
                      <a:r>
                        <a:rPr lang="en-GB" sz="2000" b="1" dirty="0">
                          <a:effectLst/>
                        </a:rPr>
                        <a:t>Protect any tubes  in situ</a:t>
                      </a:r>
                      <a:endParaRPr lang="en-GB" sz="2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tabLst>
                          <a:tab pos="2743200" algn="ctr"/>
                          <a:tab pos="5486400" algn="r"/>
                          <a:tab pos="457200" algn="l"/>
                        </a:tabLst>
                      </a:pPr>
                      <a:r>
                        <a:rPr lang="en-GB" sz="2000" dirty="0">
                          <a:solidFill>
                            <a:srgbClr val="0070C0"/>
                          </a:solidFill>
                          <a:effectLst/>
                        </a:rPr>
                        <a:t> </a:t>
                      </a:r>
                      <a:endParaRPr lang="en-GB" sz="2400" dirty="0">
                        <a:solidFill>
                          <a:srgbClr val="0070C0"/>
                        </a:solidFill>
                        <a:effectLst/>
                      </a:endParaRPr>
                    </a:p>
                    <a:p>
                      <a:pPr>
                        <a:spcAft>
                          <a:spcPts val="0"/>
                        </a:spcAft>
                        <a:tabLst>
                          <a:tab pos="2743200" algn="ctr"/>
                          <a:tab pos="5486400" algn="r"/>
                          <a:tab pos="457200" algn="l"/>
                        </a:tabLst>
                      </a:pPr>
                      <a:r>
                        <a:rPr lang="en-GB" sz="2000" dirty="0">
                          <a:solidFill>
                            <a:srgbClr val="0070C0"/>
                          </a:solidFill>
                          <a:effectLst/>
                        </a:rPr>
                        <a:t> </a:t>
                      </a:r>
                      <a:endParaRPr lang="en-GB" sz="2400" dirty="0">
                        <a:solidFill>
                          <a:srgbClr val="0070C0"/>
                        </a:solidFill>
                        <a:effectLst/>
                      </a:endParaRPr>
                    </a:p>
                    <a:p>
                      <a:pPr>
                        <a:spcAft>
                          <a:spcPts val="0"/>
                        </a:spcAft>
                        <a:tabLst>
                          <a:tab pos="2743200" algn="ctr"/>
                          <a:tab pos="5486400" algn="r"/>
                          <a:tab pos="457200" algn="l"/>
                        </a:tabLst>
                      </a:pPr>
                      <a:r>
                        <a:rPr lang="en-GB" sz="2000" dirty="0">
                          <a:solidFill>
                            <a:srgbClr val="0070C0"/>
                          </a:solidFill>
                          <a:effectLst/>
                        </a:rPr>
                        <a:t> </a:t>
                      </a:r>
                      <a:endParaRPr lang="en-GB" sz="2400" dirty="0">
                        <a:solidFill>
                          <a:srgbClr val="0070C0"/>
                        </a:solidFill>
                        <a:effectLst/>
                      </a:endParaRPr>
                    </a:p>
                    <a:p>
                      <a:pPr>
                        <a:spcAft>
                          <a:spcPts val="0"/>
                        </a:spcAft>
                        <a:tabLst>
                          <a:tab pos="2743200" algn="ctr"/>
                          <a:tab pos="5486400" algn="r"/>
                          <a:tab pos="457200" algn="l"/>
                        </a:tabLst>
                      </a:pPr>
                      <a:r>
                        <a:rPr lang="en-GB" sz="2000" dirty="0">
                          <a:solidFill>
                            <a:srgbClr val="0070C0"/>
                          </a:solidFill>
                          <a:effectLst/>
                        </a:rPr>
                        <a:t> </a:t>
                      </a:r>
                      <a:endParaRPr lang="en-GB" sz="2400" dirty="0">
                        <a:solidFill>
                          <a:srgbClr val="0070C0"/>
                        </a:solidFill>
                        <a:effectLst/>
                      </a:endParaRPr>
                    </a:p>
                    <a:p>
                      <a:pPr>
                        <a:spcAft>
                          <a:spcPts val="0"/>
                        </a:spcAft>
                        <a:tabLst>
                          <a:tab pos="2743200" algn="ctr"/>
                          <a:tab pos="5486400" algn="r"/>
                          <a:tab pos="457200" algn="l"/>
                        </a:tabLst>
                      </a:pPr>
                      <a:r>
                        <a:rPr lang="en-GB" sz="2000" dirty="0">
                          <a:solidFill>
                            <a:srgbClr val="0070C0"/>
                          </a:solidFill>
                          <a:effectLst/>
                        </a:rPr>
                        <a:t>Prevent trauma</a:t>
                      </a:r>
                      <a:endParaRPr lang="en-GB" sz="24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23184258"/>
                  </a:ext>
                </a:extLst>
              </a:tr>
            </a:tbl>
          </a:graphicData>
        </a:graphic>
      </p:graphicFrame>
    </p:spTree>
    <p:extLst>
      <p:ext uri="{BB962C8B-B14F-4D97-AF65-F5344CB8AC3E}">
        <p14:creationId xmlns:p14="http://schemas.microsoft.com/office/powerpoint/2010/main" val="16377820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procedure for washing and dressing</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22743946"/>
              </p:ext>
            </p:extLst>
          </p:nvPr>
        </p:nvGraphicFramePr>
        <p:xfrm>
          <a:off x="949234" y="1690690"/>
          <a:ext cx="10215155" cy="4675275"/>
        </p:xfrm>
        <a:graphic>
          <a:graphicData uri="http://schemas.openxmlformats.org/drawingml/2006/table">
            <a:tbl>
              <a:tblPr>
                <a:tableStyleId>{5C22544A-7EE6-4342-B048-85BDC9FD1C3A}</a:tableStyleId>
              </a:tblPr>
              <a:tblGrid>
                <a:gridCol w="5485223">
                  <a:extLst>
                    <a:ext uri="{9D8B030D-6E8A-4147-A177-3AD203B41FA5}">
                      <a16:colId xmlns:a16="http://schemas.microsoft.com/office/drawing/2014/main" val="3369176744"/>
                    </a:ext>
                  </a:extLst>
                </a:gridCol>
                <a:gridCol w="4729932">
                  <a:extLst>
                    <a:ext uri="{9D8B030D-6E8A-4147-A177-3AD203B41FA5}">
                      <a16:colId xmlns:a16="http://schemas.microsoft.com/office/drawing/2014/main" val="3826460421"/>
                    </a:ext>
                  </a:extLst>
                </a:gridCol>
              </a:tblGrid>
              <a:tr h="3272692">
                <a:tc>
                  <a:txBody>
                    <a:bodyPr/>
                    <a:lstStyle/>
                    <a:p>
                      <a:pPr>
                        <a:spcAft>
                          <a:spcPts val="0"/>
                        </a:spcAft>
                        <a:tabLst>
                          <a:tab pos="2743200" algn="ctr"/>
                          <a:tab pos="5486400" algn="r"/>
                          <a:tab pos="457200" algn="l"/>
                        </a:tabLst>
                      </a:pPr>
                      <a:r>
                        <a:rPr lang="en-GB" sz="2000" b="1" dirty="0">
                          <a:effectLst/>
                        </a:rPr>
                        <a:t>Change water, put on disposable gloves</a:t>
                      </a:r>
                      <a:endParaRPr lang="en-GB" sz="2400" b="1" dirty="0">
                        <a:effectLst/>
                      </a:endParaRPr>
                    </a:p>
                    <a:p>
                      <a:pPr>
                        <a:spcAft>
                          <a:spcPts val="0"/>
                        </a:spcAft>
                        <a:tabLst>
                          <a:tab pos="2743200" algn="ctr"/>
                          <a:tab pos="5486400" algn="r"/>
                          <a:tab pos="457200" algn="l"/>
                        </a:tabLst>
                      </a:pPr>
                      <a:r>
                        <a:rPr lang="en-GB" sz="2000" b="1" dirty="0">
                          <a:effectLst/>
                        </a:rPr>
                        <a:t> </a:t>
                      </a:r>
                      <a:endParaRPr lang="en-GB" sz="2400" b="1" dirty="0">
                        <a:effectLst/>
                      </a:endParaRPr>
                    </a:p>
                    <a:p>
                      <a:pPr>
                        <a:spcAft>
                          <a:spcPts val="0"/>
                        </a:spcAft>
                        <a:tabLst>
                          <a:tab pos="2743200" algn="ctr"/>
                          <a:tab pos="5486400" algn="r"/>
                          <a:tab pos="457200" algn="l"/>
                        </a:tabLst>
                      </a:pPr>
                      <a:r>
                        <a:rPr lang="en-GB" sz="2000" b="1" dirty="0">
                          <a:effectLst/>
                        </a:rPr>
                        <a:t>Inform patient genital area is to be washed</a:t>
                      </a:r>
                      <a:endParaRPr lang="en-GB" sz="2400" b="1" dirty="0">
                        <a:effectLst/>
                      </a:endParaRPr>
                    </a:p>
                    <a:p>
                      <a:pPr>
                        <a:spcAft>
                          <a:spcPts val="0"/>
                        </a:spcAft>
                        <a:tabLst>
                          <a:tab pos="2743200" algn="ctr"/>
                          <a:tab pos="5486400" algn="r"/>
                          <a:tab pos="457200" algn="l"/>
                        </a:tabLst>
                      </a:pPr>
                      <a:r>
                        <a:rPr lang="en-GB" sz="2000" b="1" dirty="0">
                          <a:effectLst/>
                        </a:rPr>
                        <a:t> </a:t>
                      </a:r>
                      <a:endParaRPr lang="en-GB" sz="2400" b="1" dirty="0">
                        <a:effectLst/>
                      </a:endParaRPr>
                    </a:p>
                    <a:p>
                      <a:pPr>
                        <a:spcAft>
                          <a:spcPts val="0"/>
                        </a:spcAft>
                        <a:tabLst>
                          <a:tab pos="2743200" algn="ctr"/>
                          <a:tab pos="5486400" algn="r"/>
                          <a:tab pos="457200" algn="l"/>
                        </a:tabLst>
                      </a:pPr>
                      <a:r>
                        <a:rPr lang="en-GB" sz="2000" b="1" dirty="0">
                          <a:effectLst/>
                        </a:rPr>
                        <a:t>Wash and dry area using disposable wipes and large towel</a:t>
                      </a:r>
                      <a:endParaRPr lang="en-GB" sz="2400" b="1" dirty="0">
                        <a:effectLst/>
                      </a:endParaRPr>
                    </a:p>
                    <a:p>
                      <a:pPr>
                        <a:spcAft>
                          <a:spcPts val="0"/>
                        </a:spcAft>
                        <a:tabLst>
                          <a:tab pos="2743200" algn="ctr"/>
                          <a:tab pos="5486400" algn="r"/>
                          <a:tab pos="457200" algn="l"/>
                        </a:tabLst>
                      </a:pPr>
                      <a:r>
                        <a:rPr lang="en-GB" sz="2000" b="1" dirty="0">
                          <a:effectLst/>
                        </a:rPr>
                        <a:t> </a:t>
                      </a:r>
                      <a:endParaRPr lang="en-GB" sz="2400" b="1" dirty="0">
                        <a:effectLst/>
                      </a:endParaRPr>
                    </a:p>
                    <a:p>
                      <a:pPr>
                        <a:spcAft>
                          <a:spcPts val="0"/>
                        </a:spcAft>
                        <a:tabLst>
                          <a:tab pos="2743200" algn="ctr"/>
                          <a:tab pos="5486400" algn="r"/>
                          <a:tab pos="457200" algn="l"/>
                        </a:tabLst>
                      </a:pPr>
                      <a:r>
                        <a:rPr lang="en-GB" sz="2000" b="1" dirty="0">
                          <a:effectLst/>
                        </a:rPr>
                        <a:t>Remove gloves, wash hands </a:t>
                      </a:r>
                      <a:endParaRPr lang="en-GB" sz="2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tabLst>
                          <a:tab pos="2743200" algn="ctr"/>
                          <a:tab pos="5486400" algn="r"/>
                          <a:tab pos="457200" algn="l"/>
                        </a:tabLst>
                      </a:pPr>
                      <a:r>
                        <a:rPr lang="en-GB" sz="2000" dirty="0">
                          <a:solidFill>
                            <a:srgbClr val="0070C0"/>
                          </a:solidFill>
                          <a:effectLst/>
                        </a:rPr>
                        <a:t>Reduce risk of infection </a:t>
                      </a:r>
                      <a:endParaRPr lang="en-GB" sz="24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86946674"/>
                  </a:ext>
                </a:extLst>
              </a:tr>
              <a:tr h="467528">
                <a:tc>
                  <a:txBody>
                    <a:bodyPr/>
                    <a:lstStyle/>
                    <a:p>
                      <a:pPr>
                        <a:spcAft>
                          <a:spcPts val="0"/>
                        </a:spcAft>
                        <a:tabLst>
                          <a:tab pos="2743200" algn="ctr"/>
                          <a:tab pos="5486400" algn="r"/>
                          <a:tab pos="457200" algn="l"/>
                        </a:tabLst>
                      </a:pPr>
                      <a:r>
                        <a:rPr lang="en-GB" sz="2000" b="1">
                          <a:effectLst/>
                        </a:rPr>
                        <a:t>Change water </a:t>
                      </a:r>
                      <a:endParaRPr lang="en-GB" sz="24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tabLst>
                          <a:tab pos="2743200" algn="ctr"/>
                          <a:tab pos="5486400" algn="r"/>
                          <a:tab pos="457200" algn="l"/>
                        </a:tabLst>
                      </a:pPr>
                      <a:r>
                        <a:rPr lang="en-GB" sz="2000" dirty="0">
                          <a:solidFill>
                            <a:srgbClr val="0070C0"/>
                          </a:solidFill>
                          <a:effectLst/>
                        </a:rPr>
                        <a:t>Reduce risk of infection</a:t>
                      </a:r>
                      <a:endParaRPr lang="en-GB" sz="24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03265828"/>
                  </a:ext>
                </a:extLst>
              </a:tr>
              <a:tr h="935055">
                <a:tc>
                  <a:txBody>
                    <a:bodyPr/>
                    <a:lstStyle/>
                    <a:p>
                      <a:pPr>
                        <a:spcAft>
                          <a:spcPts val="0"/>
                        </a:spcAft>
                        <a:tabLst>
                          <a:tab pos="2743200" algn="ctr"/>
                          <a:tab pos="5486400" algn="r"/>
                          <a:tab pos="457200" algn="l"/>
                        </a:tabLst>
                      </a:pPr>
                      <a:r>
                        <a:rPr lang="en-GB" sz="2000" b="1" dirty="0">
                          <a:effectLst/>
                        </a:rPr>
                        <a:t>Using flannel wash rinse and dry legs  starting with side furthest away </a:t>
                      </a:r>
                      <a:endParaRPr lang="en-GB" sz="2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tabLst>
                          <a:tab pos="2743200" algn="ctr"/>
                          <a:tab pos="5486400" algn="r"/>
                          <a:tab pos="457200" algn="l"/>
                        </a:tabLst>
                      </a:pPr>
                      <a:r>
                        <a:rPr lang="en-GB" sz="2000" dirty="0">
                          <a:effectLst/>
                        </a:rPr>
                        <a:t> </a:t>
                      </a:r>
                      <a:endParaRPr lang="en-GB"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7613785"/>
                  </a:ext>
                </a:extLst>
              </a:tr>
            </a:tbl>
          </a:graphicData>
        </a:graphic>
      </p:graphicFrame>
    </p:spTree>
    <p:extLst>
      <p:ext uri="{BB962C8B-B14F-4D97-AF65-F5344CB8AC3E}">
        <p14:creationId xmlns:p14="http://schemas.microsoft.com/office/powerpoint/2010/main" val="38146609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procedure for washing and dressing</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42730451"/>
              </p:ext>
            </p:extLst>
          </p:nvPr>
        </p:nvGraphicFramePr>
        <p:xfrm>
          <a:off x="1071154" y="1602377"/>
          <a:ext cx="10084525" cy="4913501"/>
        </p:xfrm>
        <a:graphic>
          <a:graphicData uri="http://schemas.openxmlformats.org/drawingml/2006/table">
            <a:tbl>
              <a:tblPr>
                <a:tableStyleId>{5C22544A-7EE6-4342-B048-85BDC9FD1C3A}</a:tableStyleId>
              </a:tblPr>
              <a:tblGrid>
                <a:gridCol w="5415080">
                  <a:extLst>
                    <a:ext uri="{9D8B030D-6E8A-4147-A177-3AD203B41FA5}">
                      <a16:colId xmlns:a16="http://schemas.microsoft.com/office/drawing/2014/main" val="2839559788"/>
                    </a:ext>
                  </a:extLst>
                </a:gridCol>
                <a:gridCol w="4669445">
                  <a:extLst>
                    <a:ext uri="{9D8B030D-6E8A-4147-A177-3AD203B41FA5}">
                      <a16:colId xmlns:a16="http://schemas.microsoft.com/office/drawing/2014/main" val="4259056272"/>
                    </a:ext>
                  </a:extLst>
                </a:gridCol>
              </a:tblGrid>
              <a:tr h="1713722">
                <a:tc>
                  <a:txBody>
                    <a:bodyPr/>
                    <a:lstStyle/>
                    <a:p>
                      <a:pPr>
                        <a:spcAft>
                          <a:spcPts val="0"/>
                        </a:spcAft>
                        <a:tabLst>
                          <a:tab pos="2743200" algn="ctr"/>
                          <a:tab pos="5486400" algn="r"/>
                          <a:tab pos="457200" algn="l"/>
                        </a:tabLst>
                      </a:pPr>
                      <a:r>
                        <a:rPr lang="en-GB" sz="2000" b="1" dirty="0">
                          <a:effectLst/>
                        </a:rPr>
                        <a:t>Using flannel wash back  </a:t>
                      </a:r>
                      <a:endParaRPr lang="en-GB" sz="2400" b="1" dirty="0">
                        <a:effectLst/>
                      </a:endParaRPr>
                    </a:p>
                    <a:p>
                      <a:pPr>
                        <a:spcAft>
                          <a:spcPts val="0"/>
                        </a:spcAft>
                        <a:tabLst>
                          <a:tab pos="2743200" algn="ctr"/>
                          <a:tab pos="5486400" algn="r"/>
                          <a:tab pos="457200" algn="l"/>
                        </a:tabLst>
                      </a:pPr>
                      <a:r>
                        <a:rPr lang="en-GB" sz="2000" b="1" dirty="0">
                          <a:effectLst/>
                        </a:rPr>
                        <a:t> </a:t>
                      </a:r>
                      <a:endParaRPr lang="en-GB" sz="2400" b="1" dirty="0">
                        <a:effectLst/>
                      </a:endParaRPr>
                    </a:p>
                    <a:p>
                      <a:pPr>
                        <a:spcAft>
                          <a:spcPts val="0"/>
                        </a:spcAft>
                        <a:tabLst>
                          <a:tab pos="2743200" algn="ctr"/>
                          <a:tab pos="5486400" algn="r"/>
                          <a:tab pos="457200" algn="l"/>
                        </a:tabLst>
                      </a:pPr>
                      <a:r>
                        <a:rPr lang="en-GB" sz="2000" b="1" dirty="0">
                          <a:effectLst/>
                        </a:rPr>
                        <a:t>Wearing gloves wash sacral area using disposable wipes </a:t>
                      </a:r>
                      <a:endParaRPr lang="en-GB" sz="2400" b="1" dirty="0">
                        <a:effectLst/>
                      </a:endParaRPr>
                    </a:p>
                    <a:p>
                      <a:pPr>
                        <a:spcAft>
                          <a:spcPts val="0"/>
                        </a:spcAft>
                        <a:tabLst>
                          <a:tab pos="2743200" algn="ctr"/>
                          <a:tab pos="5486400" algn="r"/>
                          <a:tab pos="457200" algn="l"/>
                        </a:tabLst>
                      </a:pPr>
                      <a:r>
                        <a:rPr lang="en-GB" sz="2000" b="1" dirty="0">
                          <a:effectLst/>
                        </a:rPr>
                        <a:t> </a:t>
                      </a:r>
                      <a:endParaRPr lang="en-GB" sz="2400" b="1" dirty="0">
                        <a:effectLst/>
                      </a:endParaRPr>
                    </a:p>
                    <a:p>
                      <a:pPr>
                        <a:spcAft>
                          <a:spcPts val="0"/>
                        </a:spcAft>
                        <a:tabLst>
                          <a:tab pos="2743200" algn="ctr"/>
                          <a:tab pos="5486400" algn="r"/>
                          <a:tab pos="457200" algn="l"/>
                        </a:tabLst>
                      </a:pPr>
                      <a:r>
                        <a:rPr lang="en-GB" sz="2000" b="1" dirty="0">
                          <a:effectLst/>
                        </a:rPr>
                        <a:t>Remove gloves, wash hands </a:t>
                      </a:r>
                      <a:endParaRPr lang="en-GB" sz="2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tabLst>
                          <a:tab pos="2743200" algn="ctr"/>
                          <a:tab pos="5486400" algn="r"/>
                          <a:tab pos="457200" algn="l"/>
                        </a:tabLst>
                      </a:pPr>
                      <a:r>
                        <a:rPr lang="en-GB" sz="2000" dirty="0">
                          <a:effectLst/>
                        </a:rPr>
                        <a:t> </a:t>
                      </a:r>
                      <a:endParaRPr lang="en-GB"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4802336"/>
                  </a:ext>
                </a:extLst>
              </a:tr>
              <a:tr h="1028234">
                <a:tc>
                  <a:txBody>
                    <a:bodyPr/>
                    <a:lstStyle/>
                    <a:p>
                      <a:pPr>
                        <a:spcAft>
                          <a:spcPts val="0"/>
                        </a:spcAft>
                        <a:tabLst>
                          <a:tab pos="2743200" algn="ctr"/>
                          <a:tab pos="5486400" algn="r"/>
                          <a:tab pos="457200" algn="l"/>
                        </a:tabLst>
                      </a:pPr>
                      <a:r>
                        <a:rPr lang="en-GB" sz="2000" b="1">
                          <a:effectLst/>
                        </a:rPr>
                        <a:t>Apply any prescribed creams </a:t>
                      </a:r>
                      <a:endParaRPr lang="en-GB" sz="2400" b="1">
                        <a:effectLst/>
                      </a:endParaRPr>
                    </a:p>
                    <a:p>
                      <a:pPr>
                        <a:spcAft>
                          <a:spcPts val="0"/>
                        </a:spcAft>
                        <a:tabLst>
                          <a:tab pos="2743200" algn="ctr"/>
                          <a:tab pos="5486400" algn="r"/>
                          <a:tab pos="457200" algn="l"/>
                        </a:tabLst>
                      </a:pPr>
                      <a:r>
                        <a:rPr lang="en-GB" sz="2000" b="1">
                          <a:effectLst/>
                        </a:rPr>
                        <a:t> </a:t>
                      </a:r>
                      <a:endParaRPr lang="en-GB" sz="2400" b="1">
                        <a:effectLst/>
                      </a:endParaRPr>
                    </a:p>
                    <a:p>
                      <a:pPr>
                        <a:spcAft>
                          <a:spcPts val="0"/>
                        </a:spcAft>
                        <a:tabLst>
                          <a:tab pos="2743200" algn="ctr"/>
                          <a:tab pos="5486400" algn="r"/>
                          <a:tab pos="457200" algn="l"/>
                        </a:tabLst>
                      </a:pPr>
                      <a:r>
                        <a:rPr lang="en-GB" sz="2000" b="1">
                          <a:effectLst/>
                        </a:rPr>
                        <a:t>Replace convene/ pads as appropriate</a:t>
                      </a:r>
                      <a:endParaRPr lang="en-GB" sz="24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tabLst>
                          <a:tab pos="2743200" algn="ctr"/>
                          <a:tab pos="5486400" algn="r"/>
                          <a:tab pos="457200" algn="l"/>
                        </a:tabLst>
                      </a:pPr>
                      <a:r>
                        <a:rPr lang="en-GB" sz="2000" dirty="0">
                          <a:effectLst/>
                        </a:rPr>
                        <a:t> </a:t>
                      </a:r>
                      <a:endParaRPr lang="en-GB"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14739304"/>
                  </a:ext>
                </a:extLst>
              </a:tr>
              <a:tr h="2056467">
                <a:tc>
                  <a:txBody>
                    <a:bodyPr/>
                    <a:lstStyle/>
                    <a:p>
                      <a:pPr>
                        <a:spcAft>
                          <a:spcPts val="0"/>
                        </a:spcAft>
                        <a:tabLst>
                          <a:tab pos="2743200" algn="ctr"/>
                          <a:tab pos="5486400" algn="r"/>
                          <a:tab pos="457200" algn="l"/>
                        </a:tabLst>
                      </a:pPr>
                      <a:r>
                        <a:rPr lang="en-GB" sz="2000" b="1" dirty="0">
                          <a:effectLst/>
                        </a:rPr>
                        <a:t>Dress patient with appropriate choice of clothes</a:t>
                      </a:r>
                      <a:endParaRPr lang="en-GB" sz="2400" b="1" dirty="0">
                        <a:effectLst/>
                      </a:endParaRPr>
                    </a:p>
                    <a:p>
                      <a:pPr>
                        <a:spcAft>
                          <a:spcPts val="0"/>
                        </a:spcAft>
                        <a:tabLst>
                          <a:tab pos="2743200" algn="ctr"/>
                          <a:tab pos="5486400" algn="r"/>
                          <a:tab pos="457200" algn="l"/>
                        </a:tabLst>
                      </a:pPr>
                      <a:r>
                        <a:rPr lang="en-GB" sz="2000" b="1" dirty="0">
                          <a:effectLst/>
                        </a:rPr>
                        <a:t> </a:t>
                      </a:r>
                      <a:endParaRPr lang="en-GB" sz="2400" b="1" dirty="0">
                        <a:effectLst/>
                      </a:endParaRPr>
                    </a:p>
                    <a:p>
                      <a:pPr>
                        <a:spcAft>
                          <a:spcPts val="0"/>
                        </a:spcAft>
                        <a:tabLst>
                          <a:tab pos="2743200" algn="ctr"/>
                          <a:tab pos="5486400" algn="r"/>
                          <a:tab pos="457200" algn="l"/>
                        </a:tabLst>
                      </a:pPr>
                      <a:r>
                        <a:rPr lang="en-GB" sz="2000" b="1" dirty="0">
                          <a:effectLst/>
                        </a:rPr>
                        <a:t>If patient is to remain in bed change bottom sheet during turning</a:t>
                      </a:r>
                      <a:endParaRPr lang="en-GB" sz="2400" b="1" dirty="0">
                        <a:effectLst/>
                      </a:endParaRPr>
                    </a:p>
                    <a:p>
                      <a:pPr>
                        <a:spcAft>
                          <a:spcPts val="0"/>
                        </a:spcAft>
                        <a:tabLst>
                          <a:tab pos="2743200" algn="ctr"/>
                          <a:tab pos="5486400" algn="r"/>
                          <a:tab pos="457200" algn="l"/>
                        </a:tabLst>
                      </a:pPr>
                      <a:r>
                        <a:rPr lang="en-GB" sz="2000" b="1" dirty="0">
                          <a:effectLst/>
                        </a:rPr>
                        <a:t> </a:t>
                      </a:r>
                      <a:endParaRPr lang="en-GB" sz="2400" b="1" dirty="0">
                        <a:effectLst/>
                      </a:endParaRPr>
                    </a:p>
                    <a:p>
                      <a:pPr>
                        <a:spcAft>
                          <a:spcPts val="0"/>
                        </a:spcAft>
                        <a:tabLst>
                          <a:tab pos="2743200" algn="ctr"/>
                          <a:tab pos="5486400" algn="r"/>
                          <a:tab pos="457200" algn="l"/>
                        </a:tabLst>
                      </a:pPr>
                      <a:r>
                        <a:rPr lang="en-GB" sz="2000" b="1" dirty="0">
                          <a:effectLst/>
                        </a:rPr>
                        <a:t>Reposition pillows, rolls </a:t>
                      </a:r>
                      <a:r>
                        <a:rPr lang="en-GB" sz="2000" b="1" dirty="0" err="1">
                          <a:effectLst/>
                        </a:rPr>
                        <a:t>etc</a:t>
                      </a:r>
                      <a:r>
                        <a:rPr lang="en-GB" sz="2000" b="1" dirty="0">
                          <a:effectLst/>
                        </a:rPr>
                        <a:t> as per care plan </a:t>
                      </a:r>
                      <a:endParaRPr lang="en-GB" sz="2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tabLst>
                          <a:tab pos="2743200" algn="ctr"/>
                          <a:tab pos="5486400" algn="r"/>
                          <a:tab pos="457200" algn="l"/>
                        </a:tabLst>
                      </a:pPr>
                      <a:r>
                        <a:rPr lang="en-GB" sz="2000" dirty="0">
                          <a:effectLst/>
                        </a:rPr>
                        <a:t> </a:t>
                      </a:r>
                      <a:endParaRPr lang="en-GB" sz="2400" dirty="0">
                        <a:effectLst/>
                      </a:endParaRPr>
                    </a:p>
                    <a:p>
                      <a:pPr>
                        <a:spcAft>
                          <a:spcPts val="0"/>
                        </a:spcAft>
                        <a:tabLst>
                          <a:tab pos="2743200" algn="ctr"/>
                          <a:tab pos="5486400" algn="r"/>
                          <a:tab pos="457200" algn="l"/>
                        </a:tabLst>
                      </a:pPr>
                      <a:r>
                        <a:rPr lang="en-GB" sz="2000" dirty="0">
                          <a:effectLst/>
                        </a:rPr>
                        <a:t> </a:t>
                      </a:r>
                      <a:endParaRPr lang="en-GB" sz="2400" dirty="0">
                        <a:effectLst/>
                      </a:endParaRPr>
                    </a:p>
                    <a:p>
                      <a:pPr>
                        <a:spcAft>
                          <a:spcPts val="0"/>
                        </a:spcAft>
                        <a:tabLst>
                          <a:tab pos="2743200" algn="ctr"/>
                          <a:tab pos="5486400" algn="r"/>
                          <a:tab pos="457200" algn="l"/>
                        </a:tabLst>
                      </a:pPr>
                      <a:r>
                        <a:rPr lang="en-GB" sz="2000" dirty="0">
                          <a:effectLst/>
                        </a:rPr>
                        <a:t> </a:t>
                      </a:r>
                      <a:endParaRPr lang="en-GB" sz="2400" dirty="0">
                        <a:effectLst/>
                      </a:endParaRPr>
                    </a:p>
                    <a:p>
                      <a:pPr>
                        <a:spcAft>
                          <a:spcPts val="0"/>
                        </a:spcAft>
                        <a:tabLst>
                          <a:tab pos="2743200" algn="ctr"/>
                          <a:tab pos="5486400" algn="r"/>
                          <a:tab pos="457200" algn="l"/>
                        </a:tabLst>
                      </a:pPr>
                      <a:r>
                        <a:rPr lang="en-GB" sz="2000" dirty="0">
                          <a:effectLst/>
                        </a:rPr>
                        <a:t> </a:t>
                      </a:r>
                      <a:endParaRPr lang="en-GB" sz="2400" dirty="0">
                        <a:effectLst/>
                      </a:endParaRPr>
                    </a:p>
                    <a:p>
                      <a:pPr>
                        <a:spcAft>
                          <a:spcPts val="0"/>
                        </a:spcAft>
                        <a:tabLst>
                          <a:tab pos="2743200" algn="ctr"/>
                          <a:tab pos="5486400" algn="r"/>
                          <a:tab pos="457200" algn="l"/>
                        </a:tabLst>
                      </a:pPr>
                      <a:r>
                        <a:rPr lang="en-GB" sz="2000" dirty="0">
                          <a:effectLst/>
                        </a:rPr>
                        <a:t> </a:t>
                      </a:r>
                      <a:endParaRPr lang="en-GB" sz="2400" dirty="0">
                        <a:solidFill>
                          <a:srgbClr val="0070C0"/>
                        </a:solidFill>
                        <a:effectLst/>
                      </a:endParaRPr>
                    </a:p>
                    <a:p>
                      <a:pPr>
                        <a:spcAft>
                          <a:spcPts val="0"/>
                        </a:spcAft>
                        <a:tabLst>
                          <a:tab pos="2743200" algn="ctr"/>
                          <a:tab pos="5486400" algn="r"/>
                          <a:tab pos="457200" algn="l"/>
                        </a:tabLst>
                      </a:pPr>
                      <a:r>
                        <a:rPr lang="en-GB" sz="2000" dirty="0">
                          <a:solidFill>
                            <a:srgbClr val="0070C0"/>
                          </a:solidFill>
                          <a:effectLst/>
                        </a:rPr>
                        <a:t>Maintain optimum posture and positioning</a:t>
                      </a:r>
                      <a:endParaRPr lang="en-GB" sz="24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1017482"/>
                  </a:ext>
                </a:extLst>
              </a:tr>
            </a:tbl>
          </a:graphicData>
        </a:graphic>
      </p:graphicFrame>
    </p:spTree>
    <p:extLst>
      <p:ext uri="{BB962C8B-B14F-4D97-AF65-F5344CB8AC3E}">
        <p14:creationId xmlns:p14="http://schemas.microsoft.com/office/powerpoint/2010/main" val="3812990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procedure for washing and dressing</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80026552"/>
              </p:ext>
            </p:extLst>
          </p:nvPr>
        </p:nvGraphicFramePr>
        <p:xfrm>
          <a:off x="905690" y="1471750"/>
          <a:ext cx="10276115" cy="4929049"/>
        </p:xfrm>
        <a:graphic>
          <a:graphicData uri="http://schemas.openxmlformats.org/drawingml/2006/table">
            <a:tbl>
              <a:tblPr>
                <a:tableStyleId>{5C22544A-7EE6-4342-B048-85BDC9FD1C3A}</a:tableStyleId>
              </a:tblPr>
              <a:tblGrid>
                <a:gridCol w="5517958">
                  <a:extLst>
                    <a:ext uri="{9D8B030D-6E8A-4147-A177-3AD203B41FA5}">
                      <a16:colId xmlns:a16="http://schemas.microsoft.com/office/drawing/2014/main" val="4271637336"/>
                    </a:ext>
                  </a:extLst>
                </a:gridCol>
                <a:gridCol w="4758157">
                  <a:extLst>
                    <a:ext uri="{9D8B030D-6E8A-4147-A177-3AD203B41FA5}">
                      <a16:colId xmlns:a16="http://schemas.microsoft.com/office/drawing/2014/main" val="762898129"/>
                    </a:ext>
                  </a:extLst>
                </a:gridCol>
              </a:tblGrid>
              <a:tr h="704151">
                <a:tc>
                  <a:txBody>
                    <a:bodyPr/>
                    <a:lstStyle/>
                    <a:p>
                      <a:pPr>
                        <a:spcAft>
                          <a:spcPts val="0"/>
                        </a:spcAft>
                        <a:tabLst>
                          <a:tab pos="2743200" algn="ctr"/>
                          <a:tab pos="5486400" algn="r"/>
                          <a:tab pos="457200" algn="l"/>
                        </a:tabLst>
                      </a:pPr>
                      <a:r>
                        <a:rPr lang="en-GB" sz="2000" b="1">
                          <a:solidFill>
                            <a:schemeClr val="tx1"/>
                          </a:solidFill>
                          <a:effectLst/>
                        </a:rPr>
                        <a:t>Transfer patient to chair using sling and hoist – 2 nurses to be present</a:t>
                      </a:r>
                      <a:endParaRPr lang="en-GB" sz="24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tabLst>
                          <a:tab pos="2743200" algn="ctr"/>
                          <a:tab pos="5486400" algn="r"/>
                          <a:tab pos="457200" algn="l"/>
                        </a:tabLst>
                      </a:pPr>
                      <a:r>
                        <a:rPr lang="en-GB" sz="2000">
                          <a:solidFill>
                            <a:srgbClr val="0070C0"/>
                          </a:solidFill>
                          <a:effectLst/>
                        </a:rPr>
                        <a:t>Safety</a:t>
                      </a:r>
                      <a:endParaRPr lang="en-GB" sz="240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6108315"/>
                  </a:ext>
                </a:extLst>
              </a:tr>
              <a:tr h="704151">
                <a:tc>
                  <a:txBody>
                    <a:bodyPr/>
                    <a:lstStyle/>
                    <a:p>
                      <a:pPr>
                        <a:spcAft>
                          <a:spcPts val="0"/>
                        </a:spcAft>
                        <a:tabLst>
                          <a:tab pos="2743200" algn="ctr"/>
                          <a:tab pos="5486400" algn="r"/>
                          <a:tab pos="457200" algn="l"/>
                        </a:tabLst>
                      </a:pPr>
                      <a:r>
                        <a:rPr lang="en-GB" sz="2000" b="1">
                          <a:solidFill>
                            <a:schemeClr val="tx1"/>
                          </a:solidFill>
                          <a:effectLst/>
                        </a:rPr>
                        <a:t>Carry out oral hygiene and grooming</a:t>
                      </a:r>
                      <a:endParaRPr lang="en-GB" sz="24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tabLst>
                          <a:tab pos="2743200" algn="ctr"/>
                          <a:tab pos="5486400" algn="r"/>
                          <a:tab pos="457200" algn="l"/>
                        </a:tabLst>
                      </a:pPr>
                      <a:r>
                        <a:rPr lang="en-GB" sz="2000">
                          <a:solidFill>
                            <a:srgbClr val="0070C0"/>
                          </a:solidFill>
                          <a:effectLst/>
                        </a:rPr>
                        <a:t>Maintain hygiene and promote positive body image</a:t>
                      </a:r>
                      <a:endParaRPr lang="en-GB" sz="240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4917603"/>
                  </a:ext>
                </a:extLst>
              </a:tr>
              <a:tr h="2112451">
                <a:tc>
                  <a:txBody>
                    <a:bodyPr/>
                    <a:lstStyle/>
                    <a:p>
                      <a:pPr>
                        <a:spcAft>
                          <a:spcPts val="0"/>
                        </a:spcAft>
                        <a:tabLst>
                          <a:tab pos="2743200" algn="ctr"/>
                          <a:tab pos="5486400" algn="r"/>
                          <a:tab pos="457200" algn="l"/>
                        </a:tabLst>
                      </a:pPr>
                      <a:r>
                        <a:rPr lang="en-GB" sz="2000" b="1" dirty="0">
                          <a:solidFill>
                            <a:schemeClr val="tx1"/>
                          </a:solidFill>
                          <a:effectLst/>
                        </a:rPr>
                        <a:t>Re start enteral feed, place in bag and attach to back of wheelchair</a:t>
                      </a:r>
                      <a:endParaRPr lang="en-GB" sz="2400" b="1" dirty="0">
                        <a:solidFill>
                          <a:schemeClr val="tx1"/>
                        </a:solidFill>
                        <a:effectLst/>
                      </a:endParaRPr>
                    </a:p>
                    <a:p>
                      <a:pPr>
                        <a:spcAft>
                          <a:spcPts val="0"/>
                        </a:spcAft>
                        <a:tabLst>
                          <a:tab pos="2743200" algn="ctr"/>
                          <a:tab pos="5486400" algn="r"/>
                          <a:tab pos="457200" algn="l"/>
                        </a:tabLst>
                      </a:pPr>
                      <a:r>
                        <a:rPr lang="en-GB" sz="2000" b="1" dirty="0">
                          <a:solidFill>
                            <a:schemeClr val="tx1"/>
                          </a:solidFill>
                          <a:effectLst/>
                        </a:rPr>
                        <a:t> </a:t>
                      </a:r>
                      <a:endParaRPr lang="en-GB" sz="2400" b="1" dirty="0">
                        <a:solidFill>
                          <a:schemeClr val="tx1"/>
                        </a:solidFill>
                        <a:effectLst/>
                      </a:endParaRPr>
                    </a:p>
                    <a:p>
                      <a:pPr>
                        <a:spcAft>
                          <a:spcPts val="0"/>
                        </a:spcAft>
                        <a:tabLst>
                          <a:tab pos="2743200" algn="ctr"/>
                          <a:tab pos="5486400" algn="r"/>
                          <a:tab pos="457200" algn="l"/>
                        </a:tabLst>
                      </a:pPr>
                      <a:r>
                        <a:rPr lang="en-GB" sz="2000" b="1" dirty="0">
                          <a:solidFill>
                            <a:schemeClr val="tx1"/>
                          </a:solidFill>
                          <a:effectLst/>
                        </a:rPr>
                        <a:t>Place nurse call or other equipment used by patient within easy reach</a:t>
                      </a:r>
                      <a:endParaRPr lang="en-GB" sz="2400" b="1" dirty="0">
                        <a:solidFill>
                          <a:schemeClr val="tx1"/>
                        </a:solidFill>
                        <a:effectLst/>
                      </a:endParaRPr>
                    </a:p>
                    <a:p>
                      <a:pPr>
                        <a:spcAft>
                          <a:spcPts val="0"/>
                        </a:spcAft>
                        <a:tabLst>
                          <a:tab pos="2743200" algn="ctr"/>
                          <a:tab pos="5486400" algn="r"/>
                          <a:tab pos="457200" algn="l"/>
                        </a:tabLst>
                      </a:pPr>
                      <a:r>
                        <a:rPr lang="en-GB" sz="2000" b="1" dirty="0">
                          <a:solidFill>
                            <a:schemeClr val="tx1"/>
                          </a:solidFill>
                          <a:effectLst/>
                        </a:rPr>
                        <a:t> </a:t>
                      </a:r>
                      <a:endParaRPr lang="en-GB" sz="24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tabLst>
                          <a:tab pos="2743200" algn="ctr"/>
                          <a:tab pos="5486400" algn="r"/>
                          <a:tab pos="457200" algn="l"/>
                        </a:tabLst>
                      </a:pPr>
                      <a:r>
                        <a:rPr lang="en-GB" sz="2000" dirty="0">
                          <a:solidFill>
                            <a:srgbClr val="0070C0"/>
                          </a:solidFill>
                          <a:effectLst/>
                        </a:rPr>
                        <a:t>Maintain nutrition and hydration</a:t>
                      </a:r>
                      <a:endParaRPr lang="en-GB" sz="24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86982786"/>
                  </a:ext>
                </a:extLst>
              </a:tr>
              <a:tr h="352074">
                <a:tc>
                  <a:txBody>
                    <a:bodyPr/>
                    <a:lstStyle/>
                    <a:p>
                      <a:pPr>
                        <a:spcAft>
                          <a:spcPts val="0"/>
                        </a:spcAft>
                        <a:tabLst>
                          <a:tab pos="2743200" algn="ctr"/>
                          <a:tab pos="5486400" algn="r"/>
                          <a:tab pos="457200" algn="l"/>
                        </a:tabLst>
                      </a:pPr>
                      <a:r>
                        <a:rPr lang="en-GB" sz="2000" b="1">
                          <a:solidFill>
                            <a:schemeClr val="tx1"/>
                          </a:solidFill>
                          <a:effectLst/>
                        </a:rPr>
                        <a:t>Put equipment away and tidy room</a:t>
                      </a:r>
                      <a:endParaRPr lang="en-GB" sz="24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tabLst>
                          <a:tab pos="2743200" algn="ctr"/>
                          <a:tab pos="5486400" algn="r"/>
                          <a:tab pos="457200" algn="l"/>
                        </a:tabLst>
                      </a:pPr>
                      <a:r>
                        <a:rPr lang="en-GB" sz="2000">
                          <a:solidFill>
                            <a:srgbClr val="0070C0"/>
                          </a:solidFill>
                          <a:effectLst/>
                        </a:rPr>
                        <a:t>Maintain a safe environment </a:t>
                      </a:r>
                      <a:endParaRPr lang="en-GB" sz="240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67945703"/>
                  </a:ext>
                </a:extLst>
              </a:tr>
              <a:tr h="352074">
                <a:tc>
                  <a:txBody>
                    <a:bodyPr/>
                    <a:lstStyle/>
                    <a:p>
                      <a:pPr>
                        <a:spcAft>
                          <a:spcPts val="0"/>
                        </a:spcAft>
                        <a:tabLst>
                          <a:tab pos="2743200" algn="ctr"/>
                          <a:tab pos="5486400" algn="r"/>
                          <a:tab pos="457200" algn="l"/>
                        </a:tabLst>
                      </a:pPr>
                      <a:r>
                        <a:rPr lang="en-GB" sz="2000" b="1" dirty="0">
                          <a:solidFill>
                            <a:schemeClr val="tx1"/>
                          </a:solidFill>
                          <a:effectLst/>
                        </a:rPr>
                        <a:t>Remake bed, place T roll plus pillows on bed</a:t>
                      </a:r>
                      <a:endParaRPr lang="en-GB" sz="24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tabLst>
                          <a:tab pos="2743200" algn="ctr"/>
                          <a:tab pos="5486400" algn="r"/>
                          <a:tab pos="457200" algn="l"/>
                        </a:tabLst>
                      </a:pPr>
                      <a:r>
                        <a:rPr lang="en-GB" sz="2000">
                          <a:solidFill>
                            <a:srgbClr val="0070C0"/>
                          </a:solidFill>
                          <a:effectLst/>
                        </a:rPr>
                        <a:t>Keep room tidy</a:t>
                      </a:r>
                      <a:endParaRPr lang="en-GB" sz="240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7846149"/>
                  </a:ext>
                </a:extLst>
              </a:tr>
              <a:tr h="352074">
                <a:tc>
                  <a:txBody>
                    <a:bodyPr/>
                    <a:lstStyle/>
                    <a:p>
                      <a:pPr>
                        <a:spcAft>
                          <a:spcPts val="0"/>
                        </a:spcAft>
                        <a:tabLst>
                          <a:tab pos="2743200" algn="ctr"/>
                          <a:tab pos="5486400" algn="r"/>
                          <a:tab pos="457200" algn="l"/>
                        </a:tabLst>
                      </a:pPr>
                      <a:r>
                        <a:rPr lang="en-GB" sz="2000" b="1">
                          <a:solidFill>
                            <a:schemeClr val="tx1"/>
                          </a:solidFill>
                          <a:effectLst/>
                        </a:rPr>
                        <a:t>Remove apron, wash hands</a:t>
                      </a:r>
                      <a:endParaRPr lang="en-GB" sz="24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tabLst>
                          <a:tab pos="2743200" algn="ctr"/>
                          <a:tab pos="5486400" algn="r"/>
                          <a:tab pos="457200" algn="l"/>
                        </a:tabLst>
                      </a:pPr>
                      <a:r>
                        <a:rPr lang="en-GB" sz="2000">
                          <a:solidFill>
                            <a:srgbClr val="0070C0"/>
                          </a:solidFill>
                          <a:effectLst/>
                        </a:rPr>
                        <a:t>Reduce risk of cross-infection</a:t>
                      </a:r>
                      <a:endParaRPr lang="en-GB" sz="240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2884048"/>
                  </a:ext>
                </a:extLst>
              </a:tr>
              <a:tr h="352074">
                <a:tc>
                  <a:txBody>
                    <a:bodyPr/>
                    <a:lstStyle/>
                    <a:p>
                      <a:pPr>
                        <a:spcAft>
                          <a:spcPts val="0"/>
                        </a:spcAft>
                        <a:tabLst>
                          <a:tab pos="2743200" algn="ctr"/>
                          <a:tab pos="5486400" algn="r"/>
                          <a:tab pos="457200" algn="l"/>
                        </a:tabLst>
                      </a:pPr>
                      <a:r>
                        <a:rPr lang="en-GB" sz="2000" b="1" dirty="0">
                          <a:solidFill>
                            <a:schemeClr val="tx1"/>
                          </a:solidFill>
                          <a:effectLst/>
                        </a:rPr>
                        <a:t>Complete appropriate documentation</a:t>
                      </a:r>
                      <a:endParaRPr lang="en-GB" sz="24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tabLst>
                          <a:tab pos="2743200" algn="ctr"/>
                          <a:tab pos="5486400" algn="r"/>
                          <a:tab pos="457200" algn="l"/>
                        </a:tabLst>
                      </a:pPr>
                      <a:r>
                        <a:rPr lang="en-GB" sz="2000" dirty="0">
                          <a:solidFill>
                            <a:srgbClr val="0070C0"/>
                          </a:solidFill>
                          <a:effectLst/>
                        </a:rPr>
                        <a:t> </a:t>
                      </a:r>
                      <a:endParaRPr lang="en-GB" sz="24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6235874"/>
                  </a:ext>
                </a:extLst>
              </a:tr>
            </a:tbl>
          </a:graphicData>
        </a:graphic>
      </p:graphicFrame>
    </p:spTree>
    <p:extLst>
      <p:ext uri="{BB962C8B-B14F-4D97-AF65-F5344CB8AC3E}">
        <p14:creationId xmlns:p14="http://schemas.microsoft.com/office/powerpoint/2010/main" val="39701832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Creams; lotions and potions </a:t>
            </a:r>
            <a:endParaRPr lang="en-GB" dirty="0"/>
          </a:p>
        </p:txBody>
      </p:sp>
      <p:sp>
        <p:nvSpPr>
          <p:cNvPr id="3" name="Content Placeholder 2"/>
          <p:cNvSpPr>
            <a:spLocks noGrp="1"/>
          </p:cNvSpPr>
          <p:nvPr>
            <p:ph idx="1"/>
          </p:nvPr>
        </p:nvSpPr>
        <p:spPr/>
        <p:txBody>
          <a:bodyPr/>
          <a:lstStyle/>
          <a:p>
            <a:r>
              <a:rPr lang="en-GB" dirty="0" smtClean="0"/>
              <a:t>Why might our patients need creams?</a:t>
            </a:r>
          </a:p>
          <a:p>
            <a:endParaRPr lang="en-GB" dirty="0"/>
          </a:p>
          <a:p>
            <a:r>
              <a:rPr lang="en-GB" dirty="0" smtClean="0"/>
              <a:t>What sort of creams might we use?</a:t>
            </a:r>
          </a:p>
          <a:p>
            <a:endParaRPr lang="en-GB" dirty="0" smtClean="0"/>
          </a:p>
          <a:p>
            <a:r>
              <a:rPr lang="en-GB" dirty="0" smtClean="0"/>
              <a:t>The skin</a:t>
            </a:r>
          </a:p>
          <a:p>
            <a:pPr lvl="1"/>
            <a:r>
              <a:rPr lang="en-GB" dirty="0"/>
              <a:t>t</a:t>
            </a:r>
            <a:r>
              <a:rPr lang="en-GB" dirty="0" smtClean="0"/>
              <a:t>he skin is an organ and needs to be nourished.</a:t>
            </a:r>
          </a:p>
          <a:p>
            <a:pPr lvl="1"/>
            <a:r>
              <a:rPr lang="en-GB" dirty="0" smtClean="0"/>
              <a:t>The skin gets exposed to all external elements</a:t>
            </a:r>
          </a:p>
          <a:p>
            <a:pPr lvl="2"/>
            <a:r>
              <a:rPr lang="en-GB" dirty="0" smtClean="0"/>
              <a:t>Can you think what might harm the skin?</a:t>
            </a:r>
            <a:endParaRPr lang="en-GB" dirty="0"/>
          </a:p>
        </p:txBody>
      </p:sp>
      <p:pic>
        <p:nvPicPr>
          <p:cNvPr id="7" name="Picture 6"/>
          <p:cNvPicPr>
            <a:picLocks noChangeAspect="1"/>
          </p:cNvPicPr>
          <p:nvPr/>
        </p:nvPicPr>
        <p:blipFill>
          <a:blip r:embed="rId2"/>
          <a:stretch>
            <a:fillRect/>
          </a:stretch>
        </p:blipFill>
        <p:spPr>
          <a:xfrm>
            <a:off x="7975963" y="731520"/>
            <a:ext cx="3107871" cy="3107871"/>
          </a:xfrm>
          <a:prstGeom prst="rect">
            <a:avLst/>
          </a:prstGeom>
        </p:spPr>
      </p:pic>
      <p:pic>
        <p:nvPicPr>
          <p:cNvPr id="17410" name="Picture 2" descr="Cavilion Barrier Cream (92g) | Order Stoma Barrier Solutions | Vy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6799" y="3839391"/>
            <a:ext cx="2700474" cy="2700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99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1000"/>
                                        <p:tgtEl>
                                          <p:spTgt spid="3">
                                            <p:txEl>
                                              <p:pRg st="7" end="7"/>
                                            </p:txEl>
                                          </p:spTgt>
                                        </p:tgtEl>
                                      </p:cBhvr>
                                    </p:animEffect>
                                    <p:anim calcmode="lin" valueType="num">
                                      <p:cBhvr>
                                        <p:cTn id="4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Skin inspection</a:t>
            </a:r>
            <a:endParaRPr lang="en-GB" dirty="0"/>
          </a:p>
        </p:txBody>
      </p:sp>
      <p:sp>
        <p:nvSpPr>
          <p:cNvPr id="3" name="Content Placeholder 2"/>
          <p:cNvSpPr>
            <a:spLocks noGrp="1"/>
          </p:cNvSpPr>
          <p:nvPr>
            <p:ph idx="1"/>
          </p:nvPr>
        </p:nvSpPr>
        <p:spPr>
          <a:xfrm>
            <a:off x="515983" y="2017214"/>
            <a:ext cx="10515600" cy="4351338"/>
          </a:xfrm>
        </p:spPr>
        <p:txBody>
          <a:bodyPr/>
          <a:lstStyle/>
          <a:p>
            <a:r>
              <a:rPr lang="en-GB" dirty="0" smtClean="0"/>
              <a:t>Why do we need to inspect the patients skin?</a:t>
            </a:r>
          </a:p>
          <a:p>
            <a:r>
              <a:rPr lang="en-GB" dirty="0" smtClean="0"/>
              <a:t>Why is during personal care the best time to do it?</a:t>
            </a:r>
          </a:p>
          <a:p>
            <a:r>
              <a:rPr lang="en-GB" dirty="0" smtClean="0"/>
              <a:t>What are we looking for when inspecting skin?</a:t>
            </a:r>
          </a:p>
          <a:p>
            <a:pPr lvl="1"/>
            <a:r>
              <a:rPr lang="en-GB" dirty="0" smtClean="0"/>
              <a:t>Signs of pressure damage</a:t>
            </a:r>
          </a:p>
          <a:p>
            <a:pPr lvl="1"/>
            <a:r>
              <a:rPr lang="en-GB" dirty="0" smtClean="0"/>
              <a:t>Signs of moisture damage</a:t>
            </a:r>
          </a:p>
          <a:p>
            <a:pPr lvl="1"/>
            <a:r>
              <a:rPr lang="en-GB" dirty="0" smtClean="0"/>
              <a:t>Bruises</a:t>
            </a:r>
          </a:p>
          <a:p>
            <a:pPr lvl="1"/>
            <a:r>
              <a:rPr lang="en-GB" dirty="0" smtClean="0"/>
              <a:t>Abrasions </a:t>
            </a:r>
          </a:p>
          <a:p>
            <a:pPr lvl="1"/>
            <a:endParaRPr lang="en-GB" dirty="0"/>
          </a:p>
        </p:txBody>
      </p:sp>
      <p:pic>
        <p:nvPicPr>
          <p:cNvPr id="18434" name="Picture 2" descr="NHS England and NHS Improve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3149" y="628105"/>
            <a:ext cx="2743200" cy="1666875"/>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Bedridden Breakdown: Classifying Pressure Injur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7792" y="3442946"/>
            <a:ext cx="3580510" cy="2432278"/>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New insights on incontinence-associated dermatiti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99965" y="4659085"/>
            <a:ext cx="3194888" cy="1798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3761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fade">
                                      <p:cBhvr>
                                        <p:cTn id="45" dur="1000"/>
                                        <p:tgtEl>
                                          <p:spTgt spid="3">
                                            <p:txEl>
                                              <p:pRg st="5" end="5"/>
                                            </p:txEl>
                                          </p:spTgt>
                                        </p:tgtEl>
                                      </p:cBhvr>
                                    </p:animEffect>
                                    <p:anim calcmode="lin" valueType="num">
                                      <p:cBhvr>
                                        <p:cTn id="4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Effect transition="in" filter="fade">
                                      <p:cBhvr>
                                        <p:cTn id="50" dur="1000"/>
                                        <p:tgtEl>
                                          <p:spTgt spid="3">
                                            <p:txEl>
                                              <p:pRg st="6" end="6"/>
                                            </p:txEl>
                                          </p:spTgt>
                                        </p:tgtEl>
                                      </p:cBhvr>
                                    </p:animEffect>
                                    <p:anim calcmode="lin" valueType="num">
                                      <p:cBhvr>
                                        <p:cTn id="5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Oral hygiene</a:t>
            </a:r>
            <a:endParaRPr lang="en-GB" dirty="0"/>
          </a:p>
        </p:txBody>
      </p:sp>
      <p:sp>
        <p:nvSpPr>
          <p:cNvPr id="3" name="Content Placeholder 2"/>
          <p:cNvSpPr>
            <a:spLocks noGrp="1"/>
          </p:cNvSpPr>
          <p:nvPr>
            <p:ph idx="1"/>
          </p:nvPr>
        </p:nvSpPr>
        <p:spPr/>
        <p:txBody>
          <a:bodyPr/>
          <a:lstStyle/>
          <a:p>
            <a:r>
              <a:rPr lang="en-GB" dirty="0" smtClean="0"/>
              <a:t>What is oral hygiene?</a:t>
            </a:r>
          </a:p>
          <a:p>
            <a:endParaRPr lang="en-GB" dirty="0" smtClean="0"/>
          </a:p>
          <a:p>
            <a:r>
              <a:rPr lang="en-GB" dirty="0" smtClean="0"/>
              <a:t>Why is it important?</a:t>
            </a:r>
            <a:endParaRPr lang="en-GB" dirty="0"/>
          </a:p>
        </p:txBody>
      </p:sp>
      <p:pic>
        <p:nvPicPr>
          <p:cNvPr id="19460" name="Picture 4" descr="Morning or night! What's the more important time to brush your tee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8957" y="679268"/>
            <a:ext cx="4953727" cy="3715295"/>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6" descr="Rotten Teeth: Causes, Treatment &amp; Pictu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4089" y="3930287"/>
            <a:ext cx="4285984" cy="2846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46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Oral hygiene</a:t>
            </a:r>
            <a:endParaRPr lang="en-GB" dirty="0"/>
          </a:p>
        </p:txBody>
      </p:sp>
      <p:sp>
        <p:nvSpPr>
          <p:cNvPr id="3" name="Content Placeholder 2"/>
          <p:cNvSpPr>
            <a:spLocks noGrp="1"/>
          </p:cNvSpPr>
          <p:nvPr>
            <p:ph idx="1"/>
          </p:nvPr>
        </p:nvSpPr>
        <p:spPr/>
        <p:txBody>
          <a:bodyPr/>
          <a:lstStyle/>
          <a:p>
            <a:pPr marL="0" indent="0">
              <a:buNone/>
            </a:pPr>
            <a:r>
              <a:rPr lang="en-GB" dirty="0"/>
              <a:t>Mouth care is a crucial aspect of nursing care at Holy Cross Hospital. The aim of providing effective mouth care for patient at Holy Cross is to   maintain self-esteem, comfort and the person’s ability to communicate. A clean and infection free mouth is really important for the patient at Holy Cross is to enjoy his/her food and drink, and communicate with staff, family and friends. For these reasons, mouth care should be regarded as a vital aspect of daily nursing care. When this is carried out effectively for patients with neuro-disability, it will serve to prevent more clinical complications and unnecessary treatment. </a:t>
            </a:r>
          </a:p>
          <a:p>
            <a:endParaRPr lang="en-GB" dirty="0"/>
          </a:p>
        </p:txBody>
      </p:sp>
    </p:spTree>
    <p:extLst>
      <p:ext uri="{BB962C8B-B14F-4D97-AF65-F5344CB8AC3E}">
        <p14:creationId xmlns:p14="http://schemas.microsoft.com/office/powerpoint/2010/main" val="1167200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Oral hygiene</a:t>
            </a:r>
            <a:endParaRPr lang="en-GB" dirty="0"/>
          </a:p>
        </p:txBody>
      </p:sp>
      <p:sp>
        <p:nvSpPr>
          <p:cNvPr id="3" name="Content Placeholder 2"/>
          <p:cNvSpPr>
            <a:spLocks noGrp="1"/>
          </p:cNvSpPr>
          <p:nvPr>
            <p:ph idx="1"/>
          </p:nvPr>
        </p:nvSpPr>
        <p:spPr/>
        <p:txBody>
          <a:bodyPr>
            <a:normAutofit fontScale="92500" lnSpcReduction="10000"/>
          </a:bodyPr>
          <a:lstStyle/>
          <a:p>
            <a:r>
              <a:rPr lang="en-GB" b="1" u="sng" dirty="0"/>
              <a:t>Aims of good mouth care</a:t>
            </a:r>
            <a:endParaRPr lang="en-GB" dirty="0"/>
          </a:p>
          <a:p>
            <a:pPr lvl="0"/>
            <a:r>
              <a:rPr lang="en-GB" dirty="0"/>
              <a:t>Identify at risk patients</a:t>
            </a:r>
          </a:p>
          <a:p>
            <a:pPr lvl="0"/>
            <a:r>
              <a:rPr lang="en-GB" dirty="0"/>
              <a:t>Achieve and maintain oral cleanliness</a:t>
            </a:r>
          </a:p>
          <a:p>
            <a:pPr lvl="0"/>
            <a:r>
              <a:rPr lang="en-GB" dirty="0"/>
              <a:t>Prevent infection</a:t>
            </a:r>
          </a:p>
          <a:p>
            <a:pPr lvl="0"/>
            <a:r>
              <a:rPr lang="en-GB" dirty="0"/>
              <a:t>Keep oral mucosa moist</a:t>
            </a:r>
          </a:p>
          <a:p>
            <a:pPr lvl="0"/>
            <a:r>
              <a:rPr lang="en-GB" dirty="0"/>
              <a:t>Prevent halitosis and freshen/hydrate the mouth</a:t>
            </a:r>
          </a:p>
          <a:p>
            <a:pPr lvl="0"/>
            <a:r>
              <a:rPr lang="en-GB" dirty="0"/>
              <a:t>Keep lips clean, soft, moist and intact</a:t>
            </a:r>
          </a:p>
          <a:p>
            <a:pPr lvl="0"/>
            <a:r>
              <a:rPr lang="en-GB" dirty="0"/>
              <a:t>Remove debris and plaque without damaging the gums</a:t>
            </a:r>
          </a:p>
          <a:p>
            <a:pPr lvl="0"/>
            <a:r>
              <a:rPr lang="en-GB" dirty="0"/>
              <a:t>Alleviate pain and discomfort to enhance oral intake (</a:t>
            </a:r>
            <a:r>
              <a:rPr lang="en-GB" dirty="0" err="1"/>
              <a:t>Mallett</a:t>
            </a:r>
            <a:r>
              <a:rPr lang="en-GB" dirty="0"/>
              <a:t> and Dougherty 2000)</a:t>
            </a:r>
          </a:p>
          <a:p>
            <a:endParaRPr lang="en-GB" dirty="0"/>
          </a:p>
        </p:txBody>
      </p:sp>
      <p:pic>
        <p:nvPicPr>
          <p:cNvPr id="20484" name="Picture 4" descr="Tips for healthy teeth and a healthy mouth : VC Dent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9587" y="653142"/>
            <a:ext cx="5399693" cy="3239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9179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1000"/>
                                        <p:tgtEl>
                                          <p:spTgt spid="3">
                                            <p:txEl>
                                              <p:pRg st="6" end="6"/>
                                            </p:txEl>
                                          </p:spTgt>
                                        </p:tgtEl>
                                      </p:cBhvr>
                                    </p:animEffect>
                                    <p:anim calcmode="lin" valueType="num">
                                      <p:cBhvr>
                                        <p:cTn id="4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Effect transition="in" filter="fade">
                                      <p:cBhvr>
                                        <p:cTn id="54" dur="1000"/>
                                        <p:tgtEl>
                                          <p:spTgt spid="3">
                                            <p:txEl>
                                              <p:pRg st="8" end="8"/>
                                            </p:txEl>
                                          </p:spTgt>
                                        </p:tgtEl>
                                      </p:cBhvr>
                                    </p:animEffect>
                                    <p:anim calcmode="lin" valueType="num">
                                      <p:cBhvr>
                                        <p:cTn id="5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847260"/>
          </a:xfrm>
        </p:spPr>
        <p:txBody>
          <a:bodyPr>
            <a:normAutofit/>
          </a:bodyPr>
          <a:lstStyle/>
          <a:p>
            <a:r>
              <a:rPr lang="en-GB" sz="7200" b="1" dirty="0" smtClean="0"/>
              <a:t>Basic Patient Care</a:t>
            </a:r>
            <a:endParaRPr lang="en-GB" sz="7200" b="1" dirty="0"/>
          </a:p>
        </p:txBody>
      </p:sp>
      <p:pic>
        <p:nvPicPr>
          <p:cNvPr id="2050" name="Picture 2" descr="Caregiver Tips on Assisting With Personal Hygien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1258" y="2690948"/>
            <a:ext cx="3683167" cy="40146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100+ Nurse Bathing Patient Illustrations, Royalty-Free Vector Graphics &amp;  Clip Art - iSt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567" y="3248297"/>
            <a:ext cx="4133637" cy="3100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5240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Oral hygiene</a:t>
            </a:r>
            <a:endParaRPr lang="en-GB" dirty="0"/>
          </a:p>
        </p:txBody>
      </p:sp>
      <p:sp>
        <p:nvSpPr>
          <p:cNvPr id="3" name="Content Placeholder 2"/>
          <p:cNvSpPr>
            <a:spLocks noGrp="1"/>
          </p:cNvSpPr>
          <p:nvPr>
            <p:ph idx="1"/>
          </p:nvPr>
        </p:nvSpPr>
        <p:spPr/>
        <p:txBody>
          <a:bodyPr/>
          <a:lstStyle/>
          <a:p>
            <a:r>
              <a:rPr lang="en-GB" b="1" u="sng" dirty="0"/>
              <a:t>Indicators of a healthy mouth</a:t>
            </a:r>
            <a:endParaRPr lang="en-GB" dirty="0"/>
          </a:p>
          <a:p>
            <a:pPr lvl="0"/>
            <a:r>
              <a:rPr lang="en-GB" dirty="0"/>
              <a:t>Moist  mucosa</a:t>
            </a:r>
          </a:p>
          <a:p>
            <a:pPr lvl="0"/>
            <a:r>
              <a:rPr lang="en-GB" dirty="0"/>
              <a:t>Pink mucosa</a:t>
            </a:r>
          </a:p>
          <a:p>
            <a:pPr lvl="0"/>
            <a:r>
              <a:rPr lang="en-GB" dirty="0"/>
              <a:t>Clean teeth</a:t>
            </a:r>
          </a:p>
          <a:p>
            <a:pPr lvl="0"/>
            <a:r>
              <a:rPr lang="en-GB" dirty="0"/>
              <a:t>Absence of </a:t>
            </a:r>
            <a:r>
              <a:rPr lang="en-GB" dirty="0" smtClean="0"/>
              <a:t>halitosis (bad breath)</a:t>
            </a:r>
            <a:endParaRPr lang="en-GB" dirty="0"/>
          </a:p>
          <a:p>
            <a:pPr lvl="0"/>
            <a:r>
              <a:rPr lang="en-GB" dirty="0"/>
              <a:t>Absence of ulcers</a:t>
            </a:r>
          </a:p>
          <a:p>
            <a:pPr lvl="0"/>
            <a:r>
              <a:rPr lang="en-GB" dirty="0"/>
              <a:t>Healthy gingival (gums)</a:t>
            </a:r>
          </a:p>
          <a:p>
            <a:pPr lvl="0"/>
            <a:r>
              <a:rPr lang="en-GB" dirty="0"/>
              <a:t>Well-fitting </a:t>
            </a:r>
            <a:r>
              <a:rPr lang="en-GB" dirty="0" smtClean="0"/>
              <a:t>dentures</a:t>
            </a:r>
            <a:endParaRPr lang="en-GB" dirty="0"/>
          </a:p>
          <a:p>
            <a:endParaRPr lang="en-GB" dirty="0"/>
          </a:p>
        </p:txBody>
      </p:sp>
      <p:pic>
        <p:nvPicPr>
          <p:cNvPr id="21506" name="Picture 2" descr="Why are gums so important in your mouth? - Al-Fa Peri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2449927"/>
            <a:ext cx="5668870" cy="2834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76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Oral hygiene</a:t>
            </a:r>
            <a:endParaRPr lang="en-GB" dirty="0"/>
          </a:p>
        </p:txBody>
      </p:sp>
      <p:sp>
        <p:nvSpPr>
          <p:cNvPr id="3" name="Content Placeholder 2"/>
          <p:cNvSpPr>
            <a:spLocks noGrp="1"/>
          </p:cNvSpPr>
          <p:nvPr>
            <p:ph idx="1"/>
          </p:nvPr>
        </p:nvSpPr>
        <p:spPr/>
        <p:txBody>
          <a:bodyPr>
            <a:normAutofit lnSpcReduction="10000"/>
          </a:bodyPr>
          <a:lstStyle/>
          <a:p>
            <a:r>
              <a:rPr lang="en-GB" dirty="0" smtClean="0"/>
              <a:t>Equipment required:</a:t>
            </a:r>
          </a:p>
          <a:p>
            <a:pPr lvl="1"/>
            <a:r>
              <a:rPr lang="en-GB" dirty="0"/>
              <a:t>Disposable apron and gloves</a:t>
            </a:r>
          </a:p>
          <a:p>
            <a:pPr lvl="1"/>
            <a:r>
              <a:rPr lang="en-GB" dirty="0"/>
              <a:t>Mouthwash</a:t>
            </a:r>
          </a:p>
          <a:p>
            <a:pPr lvl="1"/>
            <a:r>
              <a:rPr lang="en-GB" dirty="0"/>
              <a:t>Plastic cup or beaker</a:t>
            </a:r>
          </a:p>
          <a:p>
            <a:pPr lvl="1"/>
            <a:r>
              <a:rPr lang="en-GB" dirty="0"/>
              <a:t>Tissues</a:t>
            </a:r>
          </a:p>
          <a:p>
            <a:pPr lvl="1"/>
            <a:r>
              <a:rPr lang="en-GB" dirty="0"/>
              <a:t>Wooden spatula</a:t>
            </a:r>
          </a:p>
          <a:p>
            <a:pPr lvl="1"/>
            <a:r>
              <a:rPr lang="en-GB" dirty="0"/>
              <a:t>Clean bowl or receiver</a:t>
            </a:r>
          </a:p>
          <a:p>
            <a:pPr lvl="1"/>
            <a:r>
              <a:rPr lang="en-GB" dirty="0"/>
              <a:t>Swabs</a:t>
            </a:r>
          </a:p>
          <a:p>
            <a:pPr lvl="1"/>
            <a:r>
              <a:rPr lang="en-GB" dirty="0"/>
              <a:t>Toothbrush and toothpaste</a:t>
            </a:r>
          </a:p>
          <a:p>
            <a:pPr lvl="1"/>
            <a:r>
              <a:rPr lang="en-GB" dirty="0"/>
              <a:t>Small torch</a:t>
            </a:r>
          </a:p>
          <a:p>
            <a:pPr lvl="1"/>
            <a:r>
              <a:rPr lang="en-GB" dirty="0"/>
              <a:t>Denture pot </a:t>
            </a:r>
          </a:p>
          <a:p>
            <a:pPr lvl="1"/>
            <a:endParaRPr lang="en-GB" dirty="0"/>
          </a:p>
        </p:txBody>
      </p:sp>
      <p:pic>
        <p:nvPicPr>
          <p:cNvPr id="22530" name="Picture 2" descr="Premium Vector | Pair of toothbrushes in a glass with tube of toothpaste  isolated on background vector illust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0319" y="940525"/>
            <a:ext cx="4992982" cy="4992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201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anim calcmode="lin" valueType="num">
                                      <p:cBhvr>
                                        <p:cTn id="4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1000"/>
                                        <p:tgtEl>
                                          <p:spTgt spid="3">
                                            <p:txEl>
                                              <p:pRg st="9" end="9"/>
                                            </p:txEl>
                                          </p:spTgt>
                                        </p:tgtEl>
                                      </p:cBhvr>
                                    </p:animEffect>
                                    <p:anim calcmode="lin" valueType="num">
                                      <p:cBhvr>
                                        <p:cTn id="5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1000"/>
                                        <p:tgtEl>
                                          <p:spTgt spid="3">
                                            <p:txEl>
                                              <p:pRg st="10" end="10"/>
                                            </p:txEl>
                                          </p:spTgt>
                                        </p:tgtEl>
                                      </p:cBhvr>
                                    </p:animEffect>
                                    <p:anim calcmode="lin" valueType="num">
                                      <p:cBhvr>
                                        <p:cTn id="5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Oral hygiene</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79817586"/>
              </p:ext>
            </p:extLst>
          </p:nvPr>
        </p:nvGraphicFramePr>
        <p:xfrm>
          <a:off x="1184365" y="1358537"/>
          <a:ext cx="9170126" cy="4888605"/>
        </p:xfrm>
        <a:graphic>
          <a:graphicData uri="http://schemas.openxmlformats.org/drawingml/2006/table">
            <a:tbl>
              <a:tblPr firstRow="1" firstCol="1" bandRow="1">
                <a:tableStyleId>{073A0DAA-6AF3-43AB-8588-CEC1D06C72B9}</a:tableStyleId>
              </a:tblPr>
              <a:tblGrid>
                <a:gridCol w="4585063">
                  <a:extLst>
                    <a:ext uri="{9D8B030D-6E8A-4147-A177-3AD203B41FA5}">
                      <a16:colId xmlns:a16="http://schemas.microsoft.com/office/drawing/2014/main" val="3468866397"/>
                    </a:ext>
                  </a:extLst>
                </a:gridCol>
                <a:gridCol w="4585063">
                  <a:extLst>
                    <a:ext uri="{9D8B030D-6E8A-4147-A177-3AD203B41FA5}">
                      <a16:colId xmlns:a16="http://schemas.microsoft.com/office/drawing/2014/main" val="1547924751"/>
                    </a:ext>
                  </a:extLst>
                </a:gridCol>
              </a:tblGrid>
              <a:tr h="422654">
                <a:tc>
                  <a:txBody>
                    <a:bodyPr/>
                    <a:lstStyle/>
                    <a:p>
                      <a:pPr algn="ctr">
                        <a:lnSpc>
                          <a:spcPct val="115000"/>
                        </a:lnSpc>
                        <a:spcAft>
                          <a:spcPts val="0"/>
                        </a:spcAft>
                      </a:pPr>
                      <a:r>
                        <a:rPr lang="en-GB" sz="2000" u="sng">
                          <a:solidFill>
                            <a:schemeClr val="tx1"/>
                          </a:solidFill>
                          <a:effectLst/>
                        </a:rPr>
                        <a:t>Action</a:t>
                      </a:r>
                      <a:endParaRPr lang="en-GB"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2000" u="sng" dirty="0" smtClean="0">
                          <a:solidFill>
                            <a:srgbClr val="0070C0"/>
                          </a:solidFill>
                          <a:effectLst/>
                        </a:rPr>
                        <a:t>Rationale</a:t>
                      </a:r>
                      <a:endParaRPr lang="en-GB"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79842804"/>
                  </a:ext>
                </a:extLst>
              </a:tr>
              <a:tr h="1769585">
                <a:tc>
                  <a:txBody>
                    <a:bodyPr/>
                    <a:lstStyle/>
                    <a:p>
                      <a:pPr marL="0" lvl="0" indent="0">
                        <a:lnSpc>
                          <a:spcPct val="115000"/>
                        </a:lnSpc>
                        <a:spcAft>
                          <a:spcPts val="0"/>
                        </a:spcAft>
                        <a:buFont typeface="+mj-lt"/>
                        <a:buNone/>
                      </a:pPr>
                      <a:r>
                        <a:rPr lang="en-GB" sz="2000" dirty="0" smtClean="0">
                          <a:solidFill>
                            <a:schemeClr val="tx1"/>
                          </a:solidFill>
                          <a:effectLst/>
                        </a:rPr>
                        <a:t>Explain </a:t>
                      </a:r>
                      <a:r>
                        <a:rPr lang="en-GB" sz="2000" dirty="0">
                          <a:solidFill>
                            <a:schemeClr val="tx1"/>
                          </a:solidFill>
                          <a:effectLst/>
                        </a:rPr>
                        <a:t>and discuss the procedure with the patient. When possible encourage patient to carry out their own oral care</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2000" dirty="0">
                          <a:solidFill>
                            <a:srgbClr val="0070C0"/>
                          </a:solidFill>
                          <a:effectLst/>
                        </a:rPr>
                        <a:t>To ensure that the patient understands the procedure and gives valid consent. Also to enable patients to gain confidence in managing their own symptoms</a:t>
                      </a:r>
                      <a:endParaRPr lang="en-GB"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95947570"/>
                  </a:ext>
                </a:extLst>
              </a:tr>
              <a:tr h="871632">
                <a:tc>
                  <a:txBody>
                    <a:bodyPr/>
                    <a:lstStyle/>
                    <a:p>
                      <a:pPr marL="0" lvl="0" indent="0">
                        <a:lnSpc>
                          <a:spcPct val="115000"/>
                        </a:lnSpc>
                        <a:spcAft>
                          <a:spcPts val="0"/>
                        </a:spcAft>
                        <a:buFont typeface="+mj-lt"/>
                        <a:buNone/>
                      </a:pPr>
                      <a:r>
                        <a:rPr lang="en-GB" sz="2000" dirty="0">
                          <a:solidFill>
                            <a:schemeClr val="tx1"/>
                          </a:solidFill>
                          <a:effectLst/>
                        </a:rPr>
                        <a:t>Assemble all equipment needed for the procedure</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2000" dirty="0">
                          <a:solidFill>
                            <a:srgbClr val="0070C0"/>
                          </a:solidFill>
                          <a:effectLst/>
                        </a:rPr>
                        <a:t>To ensure all the equipment needed is available</a:t>
                      </a:r>
                      <a:endParaRPr lang="en-GB"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16919387"/>
                  </a:ext>
                </a:extLst>
              </a:tr>
              <a:tr h="422654">
                <a:tc>
                  <a:txBody>
                    <a:bodyPr/>
                    <a:lstStyle/>
                    <a:p>
                      <a:pPr marL="0" lvl="0" indent="0">
                        <a:lnSpc>
                          <a:spcPct val="115000"/>
                        </a:lnSpc>
                        <a:spcAft>
                          <a:spcPts val="0"/>
                        </a:spcAft>
                        <a:buFont typeface="+mj-lt"/>
                        <a:buNone/>
                      </a:pPr>
                      <a:r>
                        <a:rPr lang="en-GB" sz="2000" dirty="0">
                          <a:solidFill>
                            <a:schemeClr val="tx1"/>
                          </a:solidFill>
                          <a:effectLst/>
                        </a:rPr>
                        <a:t>Wash hands and put on apron and gloves</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2000" dirty="0">
                          <a:solidFill>
                            <a:srgbClr val="0070C0"/>
                          </a:solidFill>
                          <a:effectLst/>
                        </a:rPr>
                        <a:t>To reduce risk of cross infection</a:t>
                      </a:r>
                      <a:endParaRPr lang="en-GB"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94954206"/>
                  </a:ext>
                </a:extLst>
              </a:tr>
              <a:tr h="1320608">
                <a:tc>
                  <a:txBody>
                    <a:bodyPr/>
                    <a:lstStyle/>
                    <a:p>
                      <a:pPr marL="0" lvl="0" indent="0">
                        <a:lnSpc>
                          <a:spcPct val="115000"/>
                        </a:lnSpc>
                        <a:spcAft>
                          <a:spcPts val="0"/>
                        </a:spcAft>
                        <a:buFont typeface="+mj-lt"/>
                        <a:buNone/>
                      </a:pPr>
                      <a:r>
                        <a:rPr lang="en-GB" sz="2000" dirty="0">
                          <a:solidFill>
                            <a:schemeClr val="tx1"/>
                          </a:solidFill>
                          <a:effectLst/>
                        </a:rPr>
                        <a:t>Prepare solution required</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2000" dirty="0">
                          <a:solidFill>
                            <a:srgbClr val="0070C0"/>
                          </a:solidFill>
                          <a:effectLst/>
                        </a:rPr>
                        <a:t>Solution must always be prepared immediately before use to maximise their efficiency and minimise the risk of microbial contamination</a:t>
                      </a:r>
                      <a:endParaRPr lang="en-GB"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41600984"/>
                  </a:ext>
                </a:extLst>
              </a:tr>
            </a:tbl>
          </a:graphicData>
        </a:graphic>
      </p:graphicFrame>
    </p:spTree>
    <p:extLst>
      <p:ext uri="{BB962C8B-B14F-4D97-AF65-F5344CB8AC3E}">
        <p14:creationId xmlns:p14="http://schemas.microsoft.com/office/powerpoint/2010/main" val="41857367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Oral Hygiene</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04187949"/>
              </p:ext>
            </p:extLst>
          </p:nvPr>
        </p:nvGraphicFramePr>
        <p:xfrm>
          <a:off x="1254031" y="1314994"/>
          <a:ext cx="9379134" cy="5059680"/>
        </p:xfrm>
        <a:graphic>
          <a:graphicData uri="http://schemas.openxmlformats.org/drawingml/2006/table">
            <a:tbl>
              <a:tblPr firstRow="1" firstCol="1" bandRow="1">
                <a:tableStyleId>{5C22544A-7EE6-4342-B048-85BDC9FD1C3A}</a:tableStyleId>
              </a:tblPr>
              <a:tblGrid>
                <a:gridCol w="4689567">
                  <a:extLst>
                    <a:ext uri="{9D8B030D-6E8A-4147-A177-3AD203B41FA5}">
                      <a16:colId xmlns:a16="http://schemas.microsoft.com/office/drawing/2014/main" val="135681258"/>
                    </a:ext>
                  </a:extLst>
                </a:gridCol>
                <a:gridCol w="4689567">
                  <a:extLst>
                    <a:ext uri="{9D8B030D-6E8A-4147-A177-3AD203B41FA5}">
                      <a16:colId xmlns:a16="http://schemas.microsoft.com/office/drawing/2014/main" val="143578895"/>
                    </a:ext>
                  </a:extLst>
                </a:gridCol>
              </a:tblGrid>
              <a:tr h="1155219">
                <a:tc>
                  <a:txBody>
                    <a:bodyPr/>
                    <a:lstStyle/>
                    <a:p>
                      <a:pPr marL="0" lvl="0" indent="0">
                        <a:lnSpc>
                          <a:spcPct val="115000"/>
                        </a:lnSpc>
                        <a:spcAft>
                          <a:spcPts val="0"/>
                        </a:spcAft>
                        <a:buFont typeface="+mj-lt"/>
                        <a:buNone/>
                      </a:pPr>
                      <a:r>
                        <a:rPr lang="en-GB" sz="2000" dirty="0">
                          <a:solidFill>
                            <a:schemeClr val="tx1"/>
                          </a:solidFill>
                          <a:effectLst/>
                        </a:rPr>
                        <a:t>Carry out oral assessment using oral assessment tool (see table 1)</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2000" b="0">
                          <a:solidFill>
                            <a:srgbClr val="0070C0"/>
                          </a:solidFill>
                          <a:effectLst/>
                        </a:rPr>
                        <a:t>Provide baseline to enable monitoring of mucosal changes and evaluate response to treatment and care</a:t>
                      </a:r>
                      <a:endParaRPr lang="en-GB" sz="2000" b="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639410"/>
                  </a:ext>
                </a:extLst>
              </a:tr>
              <a:tr h="3904461">
                <a:tc>
                  <a:txBody>
                    <a:bodyPr/>
                    <a:lstStyle/>
                    <a:p>
                      <a:pPr marL="0" lvl="0" indent="0">
                        <a:lnSpc>
                          <a:spcPct val="115000"/>
                        </a:lnSpc>
                        <a:spcAft>
                          <a:spcPts val="0"/>
                        </a:spcAft>
                        <a:buFont typeface="+mj-lt"/>
                        <a:buNone/>
                      </a:pPr>
                      <a:r>
                        <a:rPr lang="en-GB" sz="2000" dirty="0">
                          <a:solidFill>
                            <a:schemeClr val="tx1"/>
                          </a:solidFill>
                          <a:effectLst/>
                        </a:rPr>
                        <a:t>Inspect the patients mouths including teeth, with the aid of a torch, spatula, and gauze, paying special attention to the lips, buccal mucosa, lateral and ventral surfaces of the tongue, floor of the mouth and the soft </a:t>
                      </a:r>
                      <a:r>
                        <a:rPr lang="en-GB" sz="2000" dirty="0" smtClean="0">
                          <a:solidFill>
                            <a:schemeClr val="tx1"/>
                          </a:solidFill>
                          <a:effectLst/>
                        </a:rPr>
                        <a:t>palate.</a:t>
                      </a:r>
                    </a:p>
                    <a:p>
                      <a:pPr marL="0" lvl="0" indent="0">
                        <a:lnSpc>
                          <a:spcPct val="115000"/>
                        </a:lnSpc>
                        <a:spcAft>
                          <a:spcPts val="0"/>
                        </a:spcAft>
                        <a:buFont typeface="+mj-lt"/>
                        <a:buNone/>
                      </a:pPr>
                      <a:r>
                        <a:rPr lang="en-GB" sz="2000" dirty="0" smtClean="0">
                          <a:solidFill>
                            <a:schemeClr val="tx1"/>
                          </a:solidFill>
                          <a:effectLst/>
                        </a:rPr>
                        <a:t>If </a:t>
                      </a:r>
                      <a:r>
                        <a:rPr lang="en-GB" sz="2000" dirty="0">
                          <a:solidFill>
                            <a:schemeClr val="tx1"/>
                          </a:solidFill>
                          <a:effectLst/>
                        </a:rPr>
                        <a:t>possible ask the patient if they have any of the following; change in saliva production and composition, oral discomfort or difficulty swallowing</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2000" b="0" dirty="0">
                          <a:solidFill>
                            <a:srgbClr val="0070C0"/>
                          </a:solidFill>
                          <a:effectLst/>
                        </a:rPr>
                        <a:t>The mouth is examined for changes in condition with respect to moisture, cleanliness, infection or bleeding areas, ulcers and so on. These areas are known to be more susceptible to cytotoxic damage</a:t>
                      </a:r>
                    </a:p>
                    <a:p>
                      <a:pPr>
                        <a:lnSpc>
                          <a:spcPct val="115000"/>
                        </a:lnSpc>
                        <a:spcAft>
                          <a:spcPts val="0"/>
                        </a:spcAft>
                      </a:pPr>
                      <a:r>
                        <a:rPr lang="en-GB" sz="2000" b="0" dirty="0">
                          <a:solidFill>
                            <a:srgbClr val="0070C0"/>
                          </a:solidFill>
                          <a:effectLst/>
                        </a:rPr>
                        <a:t>To assess nutritional deficit, salivary changes and pain secondary to oral changes</a:t>
                      </a:r>
                      <a:endParaRPr lang="en-GB" sz="20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341460"/>
                  </a:ext>
                </a:extLst>
              </a:tr>
            </a:tbl>
          </a:graphicData>
        </a:graphic>
      </p:graphicFrame>
    </p:spTree>
    <p:extLst>
      <p:ext uri="{BB962C8B-B14F-4D97-AF65-F5344CB8AC3E}">
        <p14:creationId xmlns:p14="http://schemas.microsoft.com/office/powerpoint/2010/main" val="39363493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Oral Hygiene</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84610543"/>
              </p:ext>
            </p:extLst>
          </p:nvPr>
        </p:nvGraphicFramePr>
        <p:xfrm>
          <a:off x="957943" y="1489166"/>
          <a:ext cx="9988730" cy="4907280"/>
        </p:xfrm>
        <a:graphic>
          <a:graphicData uri="http://schemas.openxmlformats.org/drawingml/2006/table">
            <a:tbl>
              <a:tblPr firstRow="1" firstCol="1" bandRow="1">
                <a:tableStyleId>{5C22544A-7EE6-4342-B048-85BDC9FD1C3A}</a:tableStyleId>
              </a:tblPr>
              <a:tblGrid>
                <a:gridCol w="4994365">
                  <a:extLst>
                    <a:ext uri="{9D8B030D-6E8A-4147-A177-3AD203B41FA5}">
                      <a16:colId xmlns:a16="http://schemas.microsoft.com/office/drawing/2014/main" val="787520915"/>
                    </a:ext>
                  </a:extLst>
                </a:gridCol>
                <a:gridCol w="4994365">
                  <a:extLst>
                    <a:ext uri="{9D8B030D-6E8A-4147-A177-3AD203B41FA5}">
                      <a16:colId xmlns:a16="http://schemas.microsoft.com/office/drawing/2014/main" val="3011555227"/>
                    </a:ext>
                  </a:extLst>
                </a:gridCol>
              </a:tblGrid>
              <a:tr h="4754879">
                <a:tc>
                  <a:txBody>
                    <a:bodyPr/>
                    <a:lstStyle/>
                    <a:p>
                      <a:pPr marL="0" lvl="0" indent="0">
                        <a:lnSpc>
                          <a:spcPct val="115000"/>
                        </a:lnSpc>
                        <a:spcAft>
                          <a:spcPts val="0"/>
                        </a:spcAft>
                        <a:buFont typeface="+mj-lt"/>
                        <a:buNone/>
                      </a:pPr>
                      <a:r>
                        <a:rPr lang="en-GB" sz="2000" dirty="0">
                          <a:solidFill>
                            <a:schemeClr val="tx1"/>
                          </a:solidFill>
                          <a:effectLst/>
                        </a:rPr>
                        <a:t>Hold the brush against the teeth with the bristles at 45 degree angle. The tips of the outer bristles should rest against and penetrate under the </a:t>
                      </a:r>
                      <a:r>
                        <a:rPr lang="en-GB" sz="2000" dirty="0" smtClean="0">
                          <a:solidFill>
                            <a:schemeClr val="tx1"/>
                          </a:solidFill>
                          <a:effectLst/>
                        </a:rPr>
                        <a:t>gum.</a:t>
                      </a:r>
                    </a:p>
                    <a:p>
                      <a:pPr marL="0" lvl="0" indent="0">
                        <a:lnSpc>
                          <a:spcPct val="115000"/>
                        </a:lnSpc>
                        <a:spcAft>
                          <a:spcPts val="0"/>
                        </a:spcAft>
                        <a:buFont typeface="+mj-lt"/>
                        <a:buNone/>
                      </a:pPr>
                      <a:endParaRPr lang="en-GB" sz="2000" dirty="0" smtClean="0">
                        <a:solidFill>
                          <a:schemeClr val="tx1"/>
                        </a:solidFill>
                        <a:effectLst/>
                      </a:endParaRPr>
                    </a:p>
                    <a:p>
                      <a:pPr marL="0" lvl="0" indent="0">
                        <a:lnSpc>
                          <a:spcPct val="115000"/>
                        </a:lnSpc>
                        <a:spcAft>
                          <a:spcPts val="0"/>
                        </a:spcAft>
                        <a:buFont typeface="+mj-lt"/>
                        <a:buNone/>
                      </a:pPr>
                      <a:r>
                        <a:rPr lang="en-GB" sz="2000" dirty="0" smtClean="0">
                          <a:solidFill>
                            <a:schemeClr val="tx1"/>
                          </a:solidFill>
                          <a:effectLst/>
                        </a:rPr>
                        <a:t>Then </a:t>
                      </a:r>
                      <a:r>
                        <a:rPr lang="en-GB" sz="2000" dirty="0">
                          <a:solidFill>
                            <a:schemeClr val="tx1"/>
                          </a:solidFill>
                          <a:effectLst/>
                        </a:rPr>
                        <a:t>move the bristles back and forth using horizontal or circular strokes movement with gentle pressure for 2 </a:t>
                      </a:r>
                      <a:r>
                        <a:rPr lang="en-GB" sz="2000" dirty="0" smtClean="0">
                          <a:solidFill>
                            <a:schemeClr val="tx1"/>
                          </a:solidFill>
                          <a:effectLst/>
                        </a:rPr>
                        <a:t>minutes.</a:t>
                      </a:r>
                    </a:p>
                    <a:p>
                      <a:pPr marL="0" lvl="0" indent="0">
                        <a:lnSpc>
                          <a:spcPct val="115000"/>
                        </a:lnSpc>
                        <a:spcAft>
                          <a:spcPts val="0"/>
                        </a:spcAft>
                        <a:buFont typeface="+mj-lt"/>
                        <a:buNone/>
                      </a:pPr>
                      <a:endParaRPr lang="en-GB" sz="2000" dirty="0" smtClean="0">
                        <a:solidFill>
                          <a:schemeClr val="tx1"/>
                        </a:solidFill>
                        <a:effectLst/>
                      </a:endParaRPr>
                    </a:p>
                    <a:p>
                      <a:pPr marL="0" lvl="0" indent="0">
                        <a:lnSpc>
                          <a:spcPct val="115000"/>
                        </a:lnSpc>
                        <a:spcAft>
                          <a:spcPts val="0"/>
                        </a:spcAft>
                        <a:buFont typeface="+mj-lt"/>
                        <a:buNone/>
                      </a:pPr>
                      <a:r>
                        <a:rPr lang="en-GB" sz="2000" dirty="0" smtClean="0">
                          <a:solidFill>
                            <a:schemeClr val="tx1"/>
                          </a:solidFill>
                          <a:effectLst/>
                        </a:rPr>
                        <a:t>Repeat </a:t>
                      </a:r>
                      <a:r>
                        <a:rPr lang="en-GB" sz="2000" dirty="0">
                          <a:solidFill>
                            <a:schemeClr val="tx1"/>
                          </a:solidFill>
                          <a:effectLst/>
                        </a:rPr>
                        <a:t>until all tooth surfaces have been cleaned. Clean the biting surfaces by moving the toothbrush back and forth over them in short strokes and brush the tongue to remove debris</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2000" b="0" dirty="0">
                          <a:solidFill>
                            <a:srgbClr val="0070C0"/>
                          </a:solidFill>
                          <a:effectLst/>
                        </a:rPr>
                        <a:t>Brushing loosens and removes debris trapped on and between the teeth and gums, minimises the risk of plaque formation and dental cavities</a:t>
                      </a:r>
                      <a:endParaRPr lang="en-GB" sz="20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92194979"/>
                  </a:ext>
                </a:extLst>
              </a:tr>
            </a:tbl>
          </a:graphicData>
        </a:graphic>
      </p:graphicFrame>
    </p:spTree>
    <p:extLst>
      <p:ext uri="{BB962C8B-B14F-4D97-AF65-F5344CB8AC3E}">
        <p14:creationId xmlns:p14="http://schemas.microsoft.com/office/powerpoint/2010/main" val="8188437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Oral hygiene</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99147334"/>
              </p:ext>
            </p:extLst>
          </p:nvPr>
        </p:nvGraphicFramePr>
        <p:xfrm>
          <a:off x="919842" y="1314994"/>
          <a:ext cx="10352316" cy="4693920"/>
        </p:xfrm>
        <a:graphic>
          <a:graphicData uri="http://schemas.openxmlformats.org/drawingml/2006/table">
            <a:tbl>
              <a:tblPr firstRow="1" firstCol="1" bandRow="1">
                <a:tableStyleId>{5C22544A-7EE6-4342-B048-85BDC9FD1C3A}</a:tableStyleId>
              </a:tblPr>
              <a:tblGrid>
                <a:gridCol w="5176158">
                  <a:extLst>
                    <a:ext uri="{9D8B030D-6E8A-4147-A177-3AD203B41FA5}">
                      <a16:colId xmlns:a16="http://schemas.microsoft.com/office/drawing/2014/main" val="685236239"/>
                    </a:ext>
                  </a:extLst>
                </a:gridCol>
                <a:gridCol w="5176158">
                  <a:extLst>
                    <a:ext uri="{9D8B030D-6E8A-4147-A177-3AD203B41FA5}">
                      <a16:colId xmlns:a16="http://schemas.microsoft.com/office/drawing/2014/main" val="4068760113"/>
                    </a:ext>
                  </a:extLst>
                </a:gridCol>
              </a:tblGrid>
              <a:tr h="2560320">
                <a:tc>
                  <a:txBody>
                    <a:bodyPr/>
                    <a:lstStyle/>
                    <a:p>
                      <a:pPr marL="0" lvl="0" indent="0">
                        <a:lnSpc>
                          <a:spcPct val="115000"/>
                        </a:lnSpc>
                        <a:spcAft>
                          <a:spcPts val="0"/>
                        </a:spcAft>
                        <a:buFont typeface="+mj-lt"/>
                        <a:buNone/>
                      </a:pPr>
                      <a:r>
                        <a:rPr lang="en-GB" sz="2000" dirty="0">
                          <a:solidFill>
                            <a:schemeClr val="tx1"/>
                          </a:solidFill>
                          <a:effectLst/>
                        </a:rPr>
                        <a:t>Give a beaker of water and mouthwash to the patient. Encourage the patient to rinse their mouth vigorously then spit the contents into a kidney dish. Paper tissue should be to hand to dry any spillage of the water or dribbling.</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2000" b="0" dirty="0">
                          <a:solidFill>
                            <a:srgbClr val="0070C0"/>
                          </a:solidFill>
                          <a:effectLst/>
                        </a:rPr>
                        <a:t>Rinsing removes, loosened debris and toothpaste, and makes the mouth taste fresher.</a:t>
                      </a:r>
                      <a:endParaRPr lang="en-GB" sz="20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1522211"/>
                  </a:ext>
                </a:extLst>
              </a:tr>
              <a:tr h="2133600">
                <a:tc>
                  <a:txBody>
                    <a:bodyPr/>
                    <a:lstStyle/>
                    <a:p>
                      <a:pPr marL="0" lvl="0" indent="0">
                        <a:lnSpc>
                          <a:spcPct val="115000"/>
                        </a:lnSpc>
                        <a:spcAft>
                          <a:spcPts val="0"/>
                        </a:spcAft>
                        <a:buFont typeface="+mj-lt"/>
                        <a:buNone/>
                      </a:pPr>
                      <a:r>
                        <a:rPr lang="en-GB" sz="2000" dirty="0">
                          <a:solidFill>
                            <a:schemeClr val="tx1"/>
                          </a:solidFill>
                          <a:effectLst/>
                        </a:rPr>
                        <a:t>If the patient is unable to rinse and spit, use toothbrush to clean the teeth and moistened gauze wrapped around the toothbrush to wipe the gums and oral mucosa</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2000" b="0" dirty="0">
                          <a:solidFill>
                            <a:srgbClr val="0070C0"/>
                          </a:solidFill>
                          <a:effectLst/>
                        </a:rPr>
                        <a:t>To remove debris as efficiently as possible</a:t>
                      </a:r>
                      <a:endParaRPr lang="en-GB" sz="20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64108660"/>
                  </a:ext>
                </a:extLst>
              </a:tr>
            </a:tbl>
          </a:graphicData>
        </a:graphic>
      </p:graphicFrame>
    </p:spTree>
    <p:extLst>
      <p:ext uri="{BB962C8B-B14F-4D97-AF65-F5344CB8AC3E}">
        <p14:creationId xmlns:p14="http://schemas.microsoft.com/office/powerpoint/2010/main" val="31148429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Oral hygiene</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08916986"/>
              </p:ext>
            </p:extLst>
          </p:nvPr>
        </p:nvGraphicFramePr>
        <p:xfrm>
          <a:off x="1053735" y="1445623"/>
          <a:ext cx="10406744" cy="4929050"/>
        </p:xfrm>
        <a:graphic>
          <a:graphicData uri="http://schemas.openxmlformats.org/drawingml/2006/table">
            <a:tbl>
              <a:tblPr firstRow="1" firstCol="1" bandRow="1">
                <a:tableStyleId>{5C22544A-7EE6-4342-B048-85BDC9FD1C3A}</a:tableStyleId>
              </a:tblPr>
              <a:tblGrid>
                <a:gridCol w="5203372">
                  <a:extLst>
                    <a:ext uri="{9D8B030D-6E8A-4147-A177-3AD203B41FA5}">
                      <a16:colId xmlns:a16="http://schemas.microsoft.com/office/drawing/2014/main" val="1928988104"/>
                    </a:ext>
                  </a:extLst>
                </a:gridCol>
                <a:gridCol w="5203372">
                  <a:extLst>
                    <a:ext uri="{9D8B030D-6E8A-4147-A177-3AD203B41FA5}">
                      <a16:colId xmlns:a16="http://schemas.microsoft.com/office/drawing/2014/main" val="2825611473"/>
                    </a:ext>
                  </a:extLst>
                </a:gridCol>
              </a:tblGrid>
              <a:tr h="821508">
                <a:tc>
                  <a:txBody>
                    <a:bodyPr/>
                    <a:lstStyle/>
                    <a:p>
                      <a:pPr marL="0" lvl="0" indent="0">
                        <a:lnSpc>
                          <a:spcPct val="115000"/>
                        </a:lnSpc>
                        <a:spcAft>
                          <a:spcPts val="0"/>
                        </a:spcAft>
                        <a:buFont typeface="+mj-lt"/>
                        <a:buNone/>
                      </a:pPr>
                      <a:r>
                        <a:rPr lang="en-GB" sz="2000" b="1" dirty="0">
                          <a:solidFill>
                            <a:schemeClr val="tx1"/>
                          </a:solidFill>
                          <a:effectLst/>
                        </a:rPr>
                        <a:t>Discard remaining mouthwash solution</a:t>
                      </a:r>
                      <a:endParaRPr lang="en-GB"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2000" b="0">
                          <a:solidFill>
                            <a:srgbClr val="0070C0"/>
                          </a:solidFill>
                          <a:effectLst/>
                        </a:rPr>
                        <a:t>To prevent infection</a:t>
                      </a:r>
                      <a:endParaRPr lang="en-GB" sz="2000" b="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6576207"/>
                  </a:ext>
                </a:extLst>
              </a:tr>
              <a:tr h="821508">
                <a:tc>
                  <a:txBody>
                    <a:bodyPr/>
                    <a:lstStyle/>
                    <a:p>
                      <a:pPr marL="0" lvl="0" indent="0">
                        <a:lnSpc>
                          <a:spcPct val="115000"/>
                        </a:lnSpc>
                        <a:spcAft>
                          <a:spcPts val="0"/>
                        </a:spcAft>
                        <a:buFont typeface="+mj-lt"/>
                        <a:buNone/>
                      </a:pPr>
                      <a:r>
                        <a:rPr lang="en-GB" sz="2000" b="1" dirty="0">
                          <a:solidFill>
                            <a:schemeClr val="tx1"/>
                          </a:solidFill>
                          <a:effectLst/>
                        </a:rPr>
                        <a:t>Clean the toothbrush  and allow to air dry</a:t>
                      </a:r>
                      <a:endParaRPr lang="en-GB"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2000" b="0" dirty="0">
                          <a:solidFill>
                            <a:srgbClr val="0070C0"/>
                          </a:solidFill>
                          <a:effectLst/>
                        </a:rPr>
                        <a:t>To prevent risk of contamination</a:t>
                      </a:r>
                      <a:endParaRPr lang="en-GB" sz="20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47404586"/>
                  </a:ext>
                </a:extLst>
              </a:tr>
              <a:tr h="2464526">
                <a:tc>
                  <a:txBody>
                    <a:bodyPr/>
                    <a:lstStyle/>
                    <a:p>
                      <a:pPr marL="0" lvl="0" indent="0">
                        <a:lnSpc>
                          <a:spcPct val="115000"/>
                        </a:lnSpc>
                        <a:spcAft>
                          <a:spcPts val="0"/>
                        </a:spcAft>
                        <a:buFont typeface="+mj-lt"/>
                        <a:buNone/>
                      </a:pPr>
                      <a:r>
                        <a:rPr lang="en-GB" sz="2000" b="1" dirty="0">
                          <a:solidFill>
                            <a:schemeClr val="tx1"/>
                          </a:solidFill>
                          <a:effectLst/>
                        </a:rPr>
                        <a:t>Remove the gloves. Wash hands with soap and warm water and dry hands with paper towel</a:t>
                      </a:r>
                      <a:endParaRPr lang="en-GB"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2000" b="0">
                          <a:solidFill>
                            <a:srgbClr val="0070C0"/>
                          </a:solidFill>
                          <a:effectLst/>
                        </a:rPr>
                        <a:t>To reduce risk of cross infection</a:t>
                      </a:r>
                      <a:endParaRPr lang="en-GB" sz="2000" b="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68987076"/>
                  </a:ext>
                </a:extLst>
              </a:tr>
              <a:tr h="821508">
                <a:tc>
                  <a:txBody>
                    <a:bodyPr/>
                    <a:lstStyle/>
                    <a:p>
                      <a:pPr marL="0" lvl="0" indent="0">
                        <a:lnSpc>
                          <a:spcPct val="115000"/>
                        </a:lnSpc>
                        <a:spcAft>
                          <a:spcPts val="0"/>
                        </a:spcAft>
                        <a:buFont typeface="+mj-lt"/>
                        <a:buNone/>
                      </a:pPr>
                      <a:r>
                        <a:rPr lang="en-GB" sz="2000" b="1" dirty="0">
                          <a:solidFill>
                            <a:schemeClr val="tx1"/>
                          </a:solidFill>
                          <a:effectLst/>
                        </a:rPr>
                        <a:t>Ensure the patient is comfortable</a:t>
                      </a:r>
                      <a:endParaRPr lang="en-GB"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2000" b="0" u="none" strike="noStrike" dirty="0">
                          <a:solidFill>
                            <a:srgbClr val="0070C0"/>
                          </a:solidFill>
                          <a:effectLst/>
                        </a:rPr>
                        <a:t> </a:t>
                      </a:r>
                      <a:endParaRPr lang="en-GB" sz="20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93709601"/>
                  </a:ext>
                </a:extLst>
              </a:tr>
            </a:tbl>
          </a:graphicData>
        </a:graphic>
      </p:graphicFrame>
    </p:spTree>
    <p:extLst>
      <p:ext uri="{BB962C8B-B14F-4D97-AF65-F5344CB8AC3E}">
        <p14:creationId xmlns:p14="http://schemas.microsoft.com/office/powerpoint/2010/main" val="41443204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should the room be left?</a:t>
            </a:r>
            <a:endParaRPr lang="en-GB" dirty="0"/>
          </a:p>
        </p:txBody>
      </p:sp>
      <p:sp>
        <p:nvSpPr>
          <p:cNvPr id="3" name="Content Placeholder 2"/>
          <p:cNvSpPr>
            <a:spLocks noGrp="1"/>
          </p:cNvSpPr>
          <p:nvPr>
            <p:ph idx="1"/>
          </p:nvPr>
        </p:nvSpPr>
        <p:spPr/>
        <p:txBody>
          <a:bodyPr/>
          <a:lstStyle/>
          <a:p>
            <a:r>
              <a:rPr lang="en-GB" dirty="0" smtClean="0"/>
              <a:t>How would you like your room to be left?</a:t>
            </a:r>
          </a:p>
          <a:p>
            <a:r>
              <a:rPr lang="en-GB" dirty="0" smtClean="0"/>
              <a:t>What would be important to you in how your room is presented?</a:t>
            </a:r>
          </a:p>
          <a:p>
            <a:endParaRPr lang="en-GB" dirty="0"/>
          </a:p>
          <a:p>
            <a:endParaRPr lang="en-GB" dirty="0" smtClean="0"/>
          </a:p>
          <a:p>
            <a:pPr lvl="1"/>
            <a:r>
              <a:rPr lang="en-GB" dirty="0" smtClean="0"/>
              <a:t>Rooms should be left clean, tidy and free of clutter.</a:t>
            </a:r>
          </a:p>
          <a:p>
            <a:pPr lvl="1"/>
            <a:r>
              <a:rPr lang="en-GB" dirty="0" smtClean="0"/>
              <a:t>Beds should be made, sheets should be visibly clean and dry</a:t>
            </a:r>
          </a:p>
          <a:p>
            <a:pPr lvl="1"/>
            <a:r>
              <a:rPr lang="en-GB" dirty="0" smtClean="0"/>
              <a:t>All wires should be out of the way to avoid any potential trip hazards </a:t>
            </a:r>
          </a:p>
        </p:txBody>
      </p:sp>
      <p:pic>
        <p:nvPicPr>
          <p:cNvPr id="23554" name="Picture 2" descr="Dearne Hall care home in Bolton-upon-Dearne, Rotherham | Anch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1316" y="237708"/>
            <a:ext cx="3396061" cy="1916349"/>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4" descr="Laundry Tips to Keep Your Clothes Last-Long and Looking Their Best - Fresh  &amp; Clean Laundr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7019" y="5080072"/>
            <a:ext cx="2822755" cy="1693653"/>
          </a:xfrm>
          <a:prstGeom prst="rect">
            <a:avLst/>
          </a:prstGeom>
          <a:noFill/>
          <a:extLst>
            <a:ext uri="{909E8E84-426E-40DD-AFC4-6F175D3DCCD1}">
              <a14:hiddenFill xmlns:a14="http://schemas.microsoft.com/office/drawing/2010/main">
                <a:solidFill>
                  <a:srgbClr val="FFFFFF"/>
                </a:solidFill>
              </a14:hiddenFill>
            </a:ext>
          </a:extLst>
        </p:spPr>
      </p:pic>
      <p:pic>
        <p:nvPicPr>
          <p:cNvPr id="23558" name="Picture 6" descr="11 Winter Cleaning Ideas For a Sparkling Hom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9497" y="5126152"/>
            <a:ext cx="3202984" cy="1601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599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3554"/>
                                        </p:tgtEl>
                                        <p:attrNameLst>
                                          <p:attrName>style.visibility</p:attrName>
                                        </p:attrNameLst>
                                      </p:cBhvr>
                                      <p:to>
                                        <p:strVal val="visible"/>
                                      </p:to>
                                    </p:set>
                                    <p:animEffect transition="in" filter="fade">
                                      <p:cBhvr>
                                        <p:cTn id="28" dur="1000"/>
                                        <p:tgtEl>
                                          <p:spTgt spid="23554"/>
                                        </p:tgtEl>
                                      </p:cBhvr>
                                    </p:animEffect>
                                    <p:anim calcmode="lin" valueType="num">
                                      <p:cBhvr>
                                        <p:cTn id="29" dur="1000" fill="hold"/>
                                        <p:tgtEl>
                                          <p:spTgt spid="23554"/>
                                        </p:tgtEl>
                                        <p:attrNameLst>
                                          <p:attrName>ppt_x</p:attrName>
                                        </p:attrNameLst>
                                      </p:cBhvr>
                                      <p:tavLst>
                                        <p:tav tm="0">
                                          <p:val>
                                            <p:strVal val="#ppt_x"/>
                                          </p:val>
                                        </p:tav>
                                        <p:tav tm="100000">
                                          <p:val>
                                            <p:strVal val="#ppt_x"/>
                                          </p:val>
                                        </p:tav>
                                      </p:tavLst>
                                    </p:anim>
                                    <p:anim calcmode="lin" valueType="num">
                                      <p:cBhvr>
                                        <p:cTn id="30" dur="1000" fill="hold"/>
                                        <p:tgtEl>
                                          <p:spTgt spid="2355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3556"/>
                                        </p:tgtEl>
                                        <p:attrNameLst>
                                          <p:attrName>style.visibility</p:attrName>
                                        </p:attrNameLst>
                                      </p:cBhvr>
                                      <p:to>
                                        <p:strVal val="visible"/>
                                      </p:to>
                                    </p:set>
                                    <p:animEffect transition="in" filter="fade">
                                      <p:cBhvr>
                                        <p:cTn id="35" dur="1000"/>
                                        <p:tgtEl>
                                          <p:spTgt spid="23556"/>
                                        </p:tgtEl>
                                      </p:cBhvr>
                                    </p:animEffect>
                                    <p:anim calcmode="lin" valueType="num">
                                      <p:cBhvr>
                                        <p:cTn id="36" dur="1000" fill="hold"/>
                                        <p:tgtEl>
                                          <p:spTgt spid="23556"/>
                                        </p:tgtEl>
                                        <p:attrNameLst>
                                          <p:attrName>ppt_x</p:attrName>
                                        </p:attrNameLst>
                                      </p:cBhvr>
                                      <p:tavLst>
                                        <p:tav tm="0">
                                          <p:val>
                                            <p:strVal val="#ppt_x"/>
                                          </p:val>
                                        </p:tav>
                                        <p:tav tm="100000">
                                          <p:val>
                                            <p:strVal val="#ppt_x"/>
                                          </p:val>
                                        </p:tav>
                                      </p:tavLst>
                                    </p:anim>
                                    <p:anim calcmode="lin" valueType="num">
                                      <p:cBhvr>
                                        <p:cTn id="37" dur="1000" fill="hold"/>
                                        <p:tgtEl>
                                          <p:spTgt spid="2355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3558"/>
                                        </p:tgtEl>
                                        <p:attrNameLst>
                                          <p:attrName>style.visibility</p:attrName>
                                        </p:attrNameLst>
                                      </p:cBhvr>
                                      <p:to>
                                        <p:strVal val="visible"/>
                                      </p:to>
                                    </p:set>
                                    <p:animEffect transition="in" filter="fade">
                                      <p:cBhvr>
                                        <p:cTn id="42" dur="1000"/>
                                        <p:tgtEl>
                                          <p:spTgt spid="23558"/>
                                        </p:tgtEl>
                                      </p:cBhvr>
                                    </p:animEffect>
                                    <p:anim calcmode="lin" valueType="num">
                                      <p:cBhvr>
                                        <p:cTn id="43" dur="1000" fill="hold"/>
                                        <p:tgtEl>
                                          <p:spTgt spid="23558"/>
                                        </p:tgtEl>
                                        <p:attrNameLst>
                                          <p:attrName>ppt_x</p:attrName>
                                        </p:attrNameLst>
                                      </p:cBhvr>
                                      <p:tavLst>
                                        <p:tav tm="0">
                                          <p:val>
                                            <p:strVal val="#ppt_x"/>
                                          </p:val>
                                        </p:tav>
                                        <p:tav tm="100000">
                                          <p:val>
                                            <p:strVal val="#ppt_x"/>
                                          </p:val>
                                        </p:tav>
                                      </p:tavLst>
                                    </p:anim>
                                    <p:anim calcmode="lin" valueType="num">
                                      <p:cBhvr>
                                        <p:cTn id="44" dur="1000" fill="hold"/>
                                        <p:tgtEl>
                                          <p:spTgt spid="2355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Effect transition="in" filter="fade">
                                      <p:cBhvr>
                                        <p:cTn id="49" dur="1000"/>
                                        <p:tgtEl>
                                          <p:spTgt spid="3">
                                            <p:txEl>
                                              <p:pRg st="4" end="4"/>
                                            </p:txEl>
                                          </p:spTgt>
                                        </p:tgtEl>
                                      </p:cBhvr>
                                    </p:animEffect>
                                    <p:anim calcmode="lin" valueType="num">
                                      <p:cBhvr>
                                        <p:cTn id="5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Effect transition="in" filter="fade">
                                      <p:cBhvr>
                                        <p:cTn id="54" dur="1000"/>
                                        <p:tgtEl>
                                          <p:spTgt spid="3">
                                            <p:txEl>
                                              <p:pRg st="5" end="5"/>
                                            </p:txEl>
                                          </p:spTgt>
                                        </p:tgtEl>
                                      </p:cBhvr>
                                    </p:animEffect>
                                    <p:anim calcmode="lin" valueType="num">
                                      <p:cBhvr>
                                        <p:cTn id="5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
                                            <p:txEl>
                                              <p:pRg st="6" end="6"/>
                                            </p:txEl>
                                          </p:spTgt>
                                        </p:tgtEl>
                                        <p:attrNameLst>
                                          <p:attrName>style.visibility</p:attrName>
                                        </p:attrNameLst>
                                      </p:cBhvr>
                                      <p:to>
                                        <p:strVal val="visible"/>
                                      </p:to>
                                    </p:set>
                                    <p:animEffect transition="in" filter="fade">
                                      <p:cBhvr>
                                        <p:cTn id="59" dur="1000"/>
                                        <p:tgtEl>
                                          <p:spTgt spid="3">
                                            <p:txEl>
                                              <p:pRg st="6" end="6"/>
                                            </p:txEl>
                                          </p:spTgt>
                                        </p:tgtEl>
                                      </p:cBhvr>
                                    </p:animEffect>
                                    <p:anim calcmode="lin" valueType="num">
                                      <p:cBhvr>
                                        <p:cTn id="6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smtClean="0"/>
              <a:t>Activity: Lets </a:t>
            </a:r>
            <a:r>
              <a:rPr lang="en-GB" i="1" dirty="0" smtClean="0"/>
              <a:t>have a go at providing our patient; Bella, with personal care</a:t>
            </a:r>
            <a:endParaRPr lang="en-GB" i="1" dirty="0"/>
          </a:p>
        </p:txBody>
      </p:sp>
      <p:sp>
        <p:nvSpPr>
          <p:cNvPr id="3" name="Content Placeholder 2"/>
          <p:cNvSpPr>
            <a:spLocks noGrp="1"/>
          </p:cNvSpPr>
          <p:nvPr>
            <p:ph idx="1"/>
          </p:nvPr>
        </p:nvSpPr>
        <p:spPr/>
        <p:txBody>
          <a:bodyPr/>
          <a:lstStyle/>
          <a:p>
            <a:endParaRPr lang="en-GB" dirty="0"/>
          </a:p>
        </p:txBody>
      </p:sp>
      <p:pic>
        <p:nvPicPr>
          <p:cNvPr id="1026" name="Picture 2" descr="https://i0.wp.com/baskervilledrummond.com/wp-content/uploads/2022/10/practice-makes-perfect-cover.jpg?resize=1080%2C630&amp;ss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7517" y="2203269"/>
            <a:ext cx="6812047" cy="3973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823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i="1" dirty="0" smtClean="0"/>
              <a:t>Any questions?</a:t>
            </a:r>
            <a:endParaRPr lang="en-GB" i="1"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23226807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basic patient care?</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This is the basic needs of someone on a daily basis.  We are going to be looking at personal hygiene needs</a:t>
            </a:r>
          </a:p>
          <a:p>
            <a:pPr marL="0" indent="0">
              <a:buNone/>
            </a:pPr>
            <a:endParaRPr lang="en-GB" dirty="0"/>
          </a:p>
          <a:p>
            <a:pPr marL="0" indent="0">
              <a:buNone/>
            </a:pPr>
            <a:r>
              <a:rPr lang="en-GB" dirty="0"/>
              <a:t>Personal hygiene is the physical act of cleaning the body to ensure that the skin, hair and nails are maintained in an optimum condition (</a:t>
            </a:r>
            <a:r>
              <a:rPr lang="en-GB" dirty="0" err="1"/>
              <a:t>DoH</a:t>
            </a:r>
            <a:r>
              <a:rPr lang="en-GB" dirty="0"/>
              <a:t> 2001).  Many patients at Holy Cross are unable to make choices or provide consent. Nursing staff will gain consent and involve the patient if possible. The patient’s care plan and manual handling documentation should be checked prior to the procedure.  Hands may be cleaned by washing or alcohol gel during procedure.</a:t>
            </a:r>
          </a:p>
          <a:p>
            <a:pPr marL="0" indent="0">
              <a:buNone/>
            </a:pPr>
            <a:endParaRPr lang="en-GB" dirty="0" smtClean="0"/>
          </a:p>
          <a:p>
            <a:pPr marL="0" indent="0">
              <a:buNone/>
            </a:pPr>
            <a:endParaRPr lang="en-GB" dirty="0"/>
          </a:p>
          <a:p>
            <a:pPr marL="0" indent="0">
              <a:buNone/>
            </a:pPr>
            <a:endParaRPr lang="en-GB" dirty="0"/>
          </a:p>
        </p:txBody>
      </p:sp>
    </p:spTree>
    <p:extLst>
      <p:ext uri="{BB962C8B-B14F-4D97-AF65-F5344CB8AC3E}">
        <p14:creationId xmlns:p14="http://schemas.microsoft.com/office/powerpoint/2010/main" val="929893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4662" y="667273"/>
            <a:ext cx="9283337" cy="1206204"/>
          </a:xfrm>
        </p:spPr>
        <p:txBody>
          <a:bodyPr>
            <a:noAutofit/>
          </a:bodyPr>
          <a:lstStyle/>
          <a:p>
            <a:r>
              <a:rPr lang="en-GB" sz="8800" dirty="0" smtClean="0">
                <a:latin typeface="Edwardian Script ITC" panose="030303020407070D0804" pitchFamily="66" charset="0"/>
              </a:rPr>
              <a:t>Time for a tea break</a:t>
            </a:r>
            <a:endParaRPr lang="en-GB" sz="8800" dirty="0">
              <a:latin typeface="Edwardian Script ITC" panose="030303020407070D0804" pitchFamily="66" charset="0"/>
            </a:endParaRPr>
          </a:p>
        </p:txBody>
      </p:sp>
      <p:sp>
        <p:nvSpPr>
          <p:cNvPr id="3" name="Subtitle 2"/>
          <p:cNvSpPr>
            <a:spLocks noGrp="1"/>
          </p:cNvSpPr>
          <p:nvPr>
            <p:ph type="subTitle" idx="1"/>
          </p:nvPr>
        </p:nvSpPr>
        <p:spPr/>
        <p:txBody>
          <a:bodyPr/>
          <a:lstStyle/>
          <a:p>
            <a:endParaRPr lang="en-GB"/>
          </a:p>
        </p:txBody>
      </p:sp>
      <p:pic>
        <p:nvPicPr>
          <p:cNvPr id="26626" name="Picture 2" descr="Time for a tea break - Accountancy recruitment Jobs in Norwich"/>
          <p:cNvPicPr>
            <a:picLocks noChangeAspect="1" noChangeArrowheads="1"/>
          </p:cNvPicPr>
          <p:nvPr/>
        </p:nvPicPr>
        <p:blipFill rotWithShape="1">
          <a:blip r:embed="rId2">
            <a:extLst>
              <a:ext uri="{28A0092B-C50C-407E-A947-70E740481C1C}">
                <a14:useLocalDpi xmlns:a14="http://schemas.microsoft.com/office/drawing/2010/main" val="0"/>
              </a:ext>
            </a:extLst>
          </a:blip>
          <a:srcRect t="17457"/>
          <a:stretch/>
        </p:blipFill>
        <p:spPr bwMode="auto">
          <a:xfrm>
            <a:off x="177967" y="1960562"/>
            <a:ext cx="11836066" cy="5112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935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403123"/>
          </a:xfrm>
        </p:spPr>
        <p:txBody>
          <a:bodyPr>
            <a:normAutofit/>
          </a:bodyPr>
          <a:lstStyle/>
          <a:p>
            <a:r>
              <a:rPr lang="en-GB" sz="8000" b="1" dirty="0" smtClean="0"/>
              <a:t>Documentation</a:t>
            </a:r>
            <a:endParaRPr lang="en-GB" sz="8000" b="1" dirty="0"/>
          </a:p>
        </p:txBody>
      </p:sp>
      <p:sp>
        <p:nvSpPr>
          <p:cNvPr id="3" name="Subtitle 2"/>
          <p:cNvSpPr>
            <a:spLocks noGrp="1"/>
          </p:cNvSpPr>
          <p:nvPr>
            <p:ph type="subTitle" idx="1"/>
          </p:nvPr>
        </p:nvSpPr>
        <p:spPr/>
        <p:txBody>
          <a:bodyPr/>
          <a:lstStyle/>
          <a:p>
            <a:endParaRPr lang="en-GB" dirty="0"/>
          </a:p>
        </p:txBody>
      </p:sp>
      <p:pic>
        <p:nvPicPr>
          <p:cNvPr id="24580" name="Picture 4" descr="Nursing Documentation in Support of Therapy Servi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8579" y="2838993"/>
            <a:ext cx="4814842" cy="3611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15278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365274" cy="1855561"/>
          </a:xfrm>
        </p:spPr>
        <p:txBody>
          <a:bodyPr/>
          <a:lstStyle/>
          <a:p>
            <a:r>
              <a:rPr lang="en-GB" dirty="0" smtClean="0"/>
              <a:t>What is documentation in health care?</a:t>
            </a:r>
            <a:endParaRPr lang="en-GB" dirty="0"/>
          </a:p>
        </p:txBody>
      </p:sp>
      <p:sp>
        <p:nvSpPr>
          <p:cNvPr id="3" name="Content Placeholder 2"/>
          <p:cNvSpPr>
            <a:spLocks noGrp="1"/>
          </p:cNvSpPr>
          <p:nvPr>
            <p:ph idx="1"/>
          </p:nvPr>
        </p:nvSpPr>
        <p:spPr>
          <a:xfrm>
            <a:off x="838200" y="2516777"/>
            <a:ext cx="10515600" cy="3660186"/>
          </a:xfrm>
        </p:spPr>
        <p:txBody>
          <a:bodyPr>
            <a:normAutofit/>
          </a:bodyPr>
          <a:lstStyle/>
          <a:p>
            <a:pPr marL="0" indent="0">
              <a:buNone/>
            </a:pPr>
            <a:r>
              <a:rPr lang="en-GB" dirty="0"/>
              <a:t>Good documentation is central to good clinical practice. </a:t>
            </a:r>
            <a:endParaRPr lang="en-GB" dirty="0" smtClean="0"/>
          </a:p>
          <a:p>
            <a:pPr marL="0" indent="0">
              <a:buNone/>
            </a:pPr>
            <a:r>
              <a:rPr lang="en-GB" dirty="0" smtClean="0"/>
              <a:t>In </a:t>
            </a:r>
            <a:r>
              <a:rPr lang="en-GB" dirty="0"/>
              <a:t>providing care </a:t>
            </a:r>
            <a:r>
              <a:rPr lang="en-GB" dirty="0" smtClean="0"/>
              <a:t>healthcare </a:t>
            </a:r>
            <a:r>
              <a:rPr lang="en-GB" dirty="0"/>
              <a:t>must keep clear, accurate and legible </a:t>
            </a:r>
            <a:r>
              <a:rPr lang="en-GB" dirty="0" smtClean="0"/>
              <a:t>records.</a:t>
            </a:r>
          </a:p>
          <a:p>
            <a:pPr marL="0" indent="0">
              <a:buNone/>
            </a:pPr>
            <a:r>
              <a:rPr lang="en-GB" dirty="0" smtClean="0"/>
              <a:t>However</a:t>
            </a:r>
            <a:r>
              <a:rPr lang="en-GB" dirty="0"/>
              <a:t>, lack of awareness, indifference, habits or a combination of these result in deficient entries, leaving both the patient and the clinician at risk. </a:t>
            </a:r>
            <a:endParaRPr lang="en-GB" dirty="0" smtClean="0"/>
          </a:p>
          <a:p>
            <a:pPr marL="0" indent="0">
              <a:buNone/>
            </a:pPr>
            <a:r>
              <a:rPr lang="en-GB" dirty="0"/>
              <a:t>The quality of clinical documentation assists in optimising the patient’s </a:t>
            </a:r>
            <a:r>
              <a:rPr lang="en-GB" dirty="0" smtClean="0"/>
              <a:t>care</a:t>
            </a:r>
          </a:p>
        </p:txBody>
      </p:sp>
      <p:pic>
        <p:nvPicPr>
          <p:cNvPr id="27650" name="Picture 2" descr="Clinical Documentation: 10 Tips for Nurses on How to Improv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78537" y="484688"/>
            <a:ext cx="2621278" cy="1884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202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Legalities, responsibilities, contractual duties</a:t>
            </a:r>
            <a:endParaRPr lang="en-GB" dirty="0"/>
          </a:p>
        </p:txBody>
      </p:sp>
      <p:sp>
        <p:nvSpPr>
          <p:cNvPr id="3" name="Content Placeholder 2"/>
          <p:cNvSpPr>
            <a:spLocks noGrp="1"/>
          </p:cNvSpPr>
          <p:nvPr>
            <p:ph idx="1"/>
          </p:nvPr>
        </p:nvSpPr>
        <p:spPr/>
        <p:txBody>
          <a:bodyPr>
            <a:normAutofit fontScale="92500" lnSpcReduction="20000"/>
          </a:bodyPr>
          <a:lstStyle/>
          <a:p>
            <a:r>
              <a:rPr lang="en-GB" dirty="0"/>
              <a:t>Medical notes are a vital means of communication between all those providing care to the patient and also of relevant communication with patients themselves and their </a:t>
            </a:r>
            <a:r>
              <a:rPr lang="en-GB" dirty="0" smtClean="0"/>
              <a:t>relatives</a:t>
            </a:r>
          </a:p>
          <a:p>
            <a:r>
              <a:rPr lang="en-GB" dirty="0"/>
              <a:t>Information from records may provide evidence for any claims made that require legal action and this can occur months or even years after the actual event, demanding a need for accuracy</a:t>
            </a:r>
            <a:r>
              <a:rPr lang="en-GB" dirty="0" smtClean="0"/>
              <a:t>.</a:t>
            </a:r>
          </a:p>
          <a:p>
            <a:r>
              <a:rPr lang="en-GB" dirty="0"/>
              <a:t>Healthcare professionals are accountable for both their actions and their omissions in record keeping.</a:t>
            </a:r>
          </a:p>
          <a:p>
            <a:pPr lvl="1"/>
            <a:r>
              <a:rPr lang="en-GB" dirty="0"/>
              <a:t>Poor record keeping can have drastic consequences for the person receiving care</a:t>
            </a:r>
          </a:p>
          <a:p>
            <a:pPr lvl="1"/>
            <a:r>
              <a:rPr lang="en-GB" dirty="0"/>
              <a:t>Healthcare professionals are not only accountable to their employer and professional body, but may also be held legally accountable for their actions</a:t>
            </a:r>
          </a:p>
          <a:p>
            <a:pPr lvl="1"/>
            <a:r>
              <a:rPr lang="en-GB" dirty="0"/>
              <a:t>Any </a:t>
            </a:r>
            <a:r>
              <a:rPr lang="en-GB" dirty="0" smtClean="0"/>
              <a:t>patient’s </a:t>
            </a:r>
            <a:r>
              <a:rPr lang="en-GB" dirty="0"/>
              <a:t>medical record can be brought before a court of law as evidence during a trial</a:t>
            </a:r>
          </a:p>
          <a:p>
            <a:endParaRPr lang="en-GB" dirty="0"/>
          </a:p>
        </p:txBody>
      </p:sp>
      <p:pic>
        <p:nvPicPr>
          <p:cNvPr id="28674" name="Picture 2" descr="3d judge gavel in court table vector illustration. Realistic wooden hammer,  ancient symbol of law, adjudication and judicial order, mallet of judiciary  isolated on white. Justice, judgement concept Stock Vector Image &amp;"/>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0517" b="21591"/>
          <a:stretch/>
        </p:blipFill>
        <p:spPr bwMode="auto">
          <a:xfrm>
            <a:off x="4215178" y="5498008"/>
            <a:ext cx="3248067" cy="1357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357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fade">
                                      <p:cBhvr>
                                        <p:cTn id="45" dur="1000"/>
                                        <p:tgtEl>
                                          <p:spTgt spid="3">
                                            <p:txEl>
                                              <p:pRg st="5" end="5"/>
                                            </p:txEl>
                                          </p:spTgt>
                                        </p:tgtEl>
                                      </p:cBhvr>
                                    </p:animEffect>
                                    <p:anim calcmode="lin" valueType="num">
                                      <p:cBhvr>
                                        <p:cTn id="4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i="1" dirty="0"/>
              <a:t>Activity! </a:t>
            </a:r>
            <a:br>
              <a:rPr lang="en-GB" i="1" dirty="0"/>
            </a:br>
            <a:r>
              <a:rPr lang="en-GB" i="1" dirty="0" smtClean="0"/>
              <a:t/>
            </a:r>
            <a:br>
              <a:rPr lang="en-GB" i="1" dirty="0" smtClean="0"/>
            </a:br>
            <a:r>
              <a:rPr lang="en-GB" i="1" dirty="0" smtClean="0"/>
              <a:t>Please write a short paragraph about yourself….. (5-6 lines long)</a:t>
            </a:r>
            <a:endParaRPr lang="en-GB" dirty="0"/>
          </a:p>
        </p:txBody>
      </p:sp>
      <p:sp>
        <p:nvSpPr>
          <p:cNvPr id="3" name="Subtitle 2"/>
          <p:cNvSpPr>
            <a:spLocks noGrp="1"/>
          </p:cNvSpPr>
          <p:nvPr>
            <p:ph type="subTitle" idx="1"/>
          </p:nvPr>
        </p:nvSpPr>
        <p:spPr/>
        <p:txBody>
          <a:bodyPr>
            <a:normAutofit fontScale="85000" lnSpcReduction="20000"/>
          </a:bodyPr>
          <a:lstStyle/>
          <a:p>
            <a:r>
              <a:rPr lang="en-GB" dirty="0" smtClean="0"/>
              <a:t>Now, swap with your colleague; and with the paragraph you’ve now got, please read it. Can you read all of it? Is it easy to read? Ask help from the owner of the handwriting if you need help.</a:t>
            </a:r>
          </a:p>
          <a:p>
            <a:endParaRPr lang="en-GB" dirty="0"/>
          </a:p>
          <a:p>
            <a:r>
              <a:rPr lang="en-GB" dirty="0" smtClean="0"/>
              <a:t>Now swap back and critique your own handwriting – can you read it? Do you think it is easy to read?</a:t>
            </a:r>
            <a:endParaRPr lang="en-GB" dirty="0"/>
          </a:p>
        </p:txBody>
      </p:sp>
    </p:spTree>
    <p:extLst>
      <p:ext uri="{BB962C8B-B14F-4D97-AF65-F5344CB8AC3E}">
        <p14:creationId xmlns:p14="http://schemas.microsoft.com/office/powerpoint/2010/main" val="32544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8611"/>
            <a:ext cx="10515600" cy="1325563"/>
          </a:xfrm>
        </p:spPr>
        <p:txBody>
          <a:bodyPr>
            <a:normAutofit/>
          </a:bodyPr>
          <a:lstStyle/>
          <a:p>
            <a:r>
              <a:rPr lang="en-GB" sz="4800" b="1" dirty="0" smtClean="0">
                <a:latin typeface="Ink Free" panose="03080402000500000000" pitchFamily="66" charset="0"/>
              </a:rPr>
              <a:t>Legible writing</a:t>
            </a:r>
            <a:endParaRPr lang="en-GB" sz="4800" b="1" dirty="0">
              <a:latin typeface="Ink Free" panose="03080402000500000000" pitchFamily="66" charset="0"/>
            </a:endParaRPr>
          </a:p>
        </p:txBody>
      </p:sp>
      <p:pic>
        <p:nvPicPr>
          <p:cNvPr id="29698" name="Picture 2" descr="Decoding Brunel's 'illegible' handwriting using AI - BBC News"/>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1342" r="19299"/>
          <a:stretch/>
        </p:blipFill>
        <p:spPr bwMode="auto">
          <a:xfrm>
            <a:off x="8081024" y="0"/>
            <a:ext cx="3221182" cy="3891993"/>
          </a:xfrm>
          <a:prstGeom prst="rect">
            <a:avLst/>
          </a:prstGeom>
          <a:noFill/>
          <a:extLst>
            <a:ext uri="{909E8E84-426E-40DD-AFC4-6F175D3DCCD1}">
              <a14:hiddenFill xmlns:a14="http://schemas.microsoft.com/office/drawing/2010/main">
                <a:solidFill>
                  <a:srgbClr val="FFFFFF"/>
                </a:solidFill>
              </a14:hiddenFill>
            </a:ext>
          </a:extLst>
        </p:spPr>
      </p:pic>
      <p:pic>
        <p:nvPicPr>
          <p:cNvPr id="29700" name="Picture 4" descr="Pin on Vocab Uni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5652" y="4030604"/>
            <a:ext cx="4234492" cy="2820602"/>
          </a:xfrm>
          <a:prstGeom prst="rect">
            <a:avLst/>
          </a:prstGeom>
          <a:noFill/>
          <a:extLst>
            <a:ext uri="{909E8E84-426E-40DD-AFC4-6F175D3DCCD1}">
              <a14:hiddenFill xmlns:a14="http://schemas.microsoft.com/office/drawing/2010/main">
                <a:solidFill>
                  <a:srgbClr val="FFFFFF"/>
                </a:solidFill>
              </a14:hiddenFill>
            </a:ext>
          </a:extLst>
        </p:spPr>
      </p:pic>
      <p:pic>
        <p:nvPicPr>
          <p:cNvPr id="29704" name="Picture 8" descr="Handwritten Unreadable text. Abstract illegible handwriting of fictional  language. Black old vintage text written with pen. Incomprehensible letters  21984315 Vector Art at Vecteezy"/>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205" t="11528" r="6992" b="13438"/>
          <a:stretch/>
        </p:blipFill>
        <p:spPr bwMode="auto">
          <a:xfrm>
            <a:off x="3568760" y="3783106"/>
            <a:ext cx="3962400" cy="155089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5200" y="1464174"/>
            <a:ext cx="7241869" cy="5386090"/>
          </a:xfrm>
          <a:prstGeom prst="rect">
            <a:avLst/>
          </a:prstGeom>
          <a:noFill/>
        </p:spPr>
        <p:txBody>
          <a:bodyPr wrap="square" rtlCol="0">
            <a:spAutoFit/>
          </a:bodyPr>
          <a:lstStyle/>
          <a:p>
            <a:r>
              <a:rPr lang="en-GB" sz="2800" dirty="0"/>
              <a:t>Poor and illegible handwriting is bad practice in both professional and clinical </a:t>
            </a:r>
            <a:r>
              <a:rPr lang="en-GB" sz="2800" dirty="0" smtClean="0"/>
              <a:t>terms</a:t>
            </a:r>
          </a:p>
          <a:p>
            <a:endParaRPr lang="en-GB" sz="2800" dirty="0"/>
          </a:p>
          <a:p>
            <a:r>
              <a:rPr lang="en-GB" sz="2800" dirty="0"/>
              <a:t>W</a:t>
            </a:r>
            <a:r>
              <a:rPr lang="en-GB" sz="2800" dirty="0" smtClean="0"/>
              <a:t>ritten </a:t>
            </a:r>
            <a:r>
              <a:rPr lang="en-GB" sz="2800" dirty="0"/>
              <a:t>notes are the prime means by which vital clinical information is transmitted among </a:t>
            </a:r>
            <a:r>
              <a:rPr lang="en-GB" sz="2800" dirty="0" smtClean="0"/>
              <a:t>staff</a:t>
            </a:r>
          </a:p>
          <a:p>
            <a:endParaRPr lang="en-GB" sz="2800" dirty="0"/>
          </a:p>
          <a:p>
            <a:r>
              <a:rPr lang="en-GB" sz="2800" b="1" dirty="0">
                <a:solidFill>
                  <a:srgbClr val="FF0000"/>
                </a:solidFill>
              </a:rPr>
              <a:t>ACTION:</a:t>
            </a:r>
            <a:r>
              <a:rPr lang="en-GB" sz="2800" dirty="0"/>
              <a:t> </a:t>
            </a:r>
            <a:endParaRPr lang="en-GB" sz="2800" dirty="0" smtClean="0"/>
          </a:p>
          <a:p>
            <a:pPr marL="342900" indent="-342900">
              <a:buFont typeface="Arial" panose="020B0604020202020204" pitchFamily="34" charset="0"/>
              <a:buChar char="•"/>
            </a:pPr>
            <a:r>
              <a:rPr lang="en-GB" sz="2400" dirty="0"/>
              <a:t>W</a:t>
            </a:r>
            <a:r>
              <a:rPr lang="en-GB" sz="2400" dirty="0" smtClean="0"/>
              <a:t>rite legibly</a:t>
            </a:r>
          </a:p>
          <a:p>
            <a:pPr marL="342900" indent="-342900">
              <a:buFont typeface="Arial" panose="020B0604020202020204" pitchFamily="34" charset="0"/>
              <a:buChar char="•"/>
            </a:pPr>
            <a:r>
              <a:rPr lang="en-GB" sz="2400" dirty="0"/>
              <a:t>Take time to ensure notes are </a:t>
            </a:r>
            <a:r>
              <a:rPr lang="en-GB" sz="2400" dirty="0" smtClean="0"/>
              <a:t>readable</a:t>
            </a:r>
          </a:p>
          <a:p>
            <a:pPr marL="342900" indent="-342900">
              <a:buFont typeface="Arial" panose="020B0604020202020204" pitchFamily="34" charset="0"/>
              <a:buChar char="•"/>
            </a:pPr>
            <a:r>
              <a:rPr lang="en-GB" sz="2400" dirty="0" smtClean="0"/>
              <a:t>Assess </a:t>
            </a:r>
            <a:r>
              <a:rPr lang="en-GB" sz="2400" dirty="0"/>
              <a:t>the legibility of your own handwriting and ask the views of </a:t>
            </a:r>
            <a:r>
              <a:rPr lang="en-GB" sz="2400" dirty="0" smtClean="0"/>
              <a:t>colleagues</a:t>
            </a:r>
          </a:p>
          <a:p>
            <a:pPr marL="342900" indent="-342900">
              <a:buFont typeface="Arial" panose="020B0604020202020204" pitchFamily="34" charset="0"/>
              <a:buChar char="•"/>
            </a:pPr>
            <a:r>
              <a:rPr lang="en-GB" sz="2400" dirty="0" smtClean="0"/>
              <a:t>All entries must be made in black ink.</a:t>
            </a:r>
            <a:endParaRPr lang="en-GB" sz="2400" dirty="0"/>
          </a:p>
        </p:txBody>
      </p:sp>
      <p:pic>
        <p:nvPicPr>
          <p:cNvPr id="29706" name="Picture 10" descr="Illegible writing contradicts purpose of langu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9529" y="-32326"/>
            <a:ext cx="1640542" cy="159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8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1000"/>
                                        <p:tgtEl>
                                          <p:spTgt spid="4">
                                            <p:txEl>
                                              <p:pRg st="0" end="0"/>
                                            </p:txEl>
                                          </p:spTgt>
                                        </p:tgtEl>
                                      </p:cBhvr>
                                    </p:animEffect>
                                    <p:anim calcmode="lin" valueType="num">
                                      <p:cBhvr>
                                        <p:cTn id="1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000"/>
                                        <p:tgtEl>
                                          <p:spTgt spid="4">
                                            <p:txEl>
                                              <p:pRg st="2" end="2"/>
                                            </p:txEl>
                                          </p:spTgt>
                                        </p:tgtEl>
                                      </p:cBhvr>
                                    </p:animEffect>
                                    <p:anim calcmode="lin" valueType="num">
                                      <p:cBhvr>
                                        <p:cTn id="2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9698"/>
                                        </p:tgtEl>
                                        <p:attrNameLst>
                                          <p:attrName>style.visibility</p:attrName>
                                        </p:attrNameLst>
                                      </p:cBhvr>
                                      <p:to>
                                        <p:strVal val="visible"/>
                                      </p:to>
                                    </p:set>
                                    <p:animEffect transition="in" filter="fade">
                                      <p:cBhvr>
                                        <p:cTn id="29" dur="1000"/>
                                        <p:tgtEl>
                                          <p:spTgt spid="29698"/>
                                        </p:tgtEl>
                                      </p:cBhvr>
                                    </p:animEffect>
                                    <p:anim calcmode="lin" valueType="num">
                                      <p:cBhvr>
                                        <p:cTn id="30" dur="1000" fill="hold"/>
                                        <p:tgtEl>
                                          <p:spTgt spid="29698"/>
                                        </p:tgtEl>
                                        <p:attrNameLst>
                                          <p:attrName>ppt_x</p:attrName>
                                        </p:attrNameLst>
                                      </p:cBhvr>
                                      <p:tavLst>
                                        <p:tav tm="0">
                                          <p:val>
                                            <p:strVal val="#ppt_x"/>
                                          </p:val>
                                        </p:tav>
                                        <p:tav tm="100000">
                                          <p:val>
                                            <p:strVal val="#ppt_x"/>
                                          </p:val>
                                        </p:tav>
                                      </p:tavLst>
                                    </p:anim>
                                    <p:anim calcmode="lin" valueType="num">
                                      <p:cBhvr>
                                        <p:cTn id="31" dur="1000" fill="hold"/>
                                        <p:tgtEl>
                                          <p:spTgt spid="2969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9704"/>
                                        </p:tgtEl>
                                        <p:attrNameLst>
                                          <p:attrName>style.visibility</p:attrName>
                                        </p:attrNameLst>
                                      </p:cBhvr>
                                      <p:to>
                                        <p:strVal val="visible"/>
                                      </p:to>
                                    </p:set>
                                    <p:animEffect transition="in" filter="fade">
                                      <p:cBhvr>
                                        <p:cTn id="36" dur="1000"/>
                                        <p:tgtEl>
                                          <p:spTgt spid="29704"/>
                                        </p:tgtEl>
                                      </p:cBhvr>
                                    </p:animEffect>
                                    <p:anim calcmode="lin" valueType="num">
                                      <p:cBhvr>
                                        <p:cTn id="37" dur="1000" fill="hold"/>
                                        <p:tgtEl>
                                          <p:spTgt spid="29704"/>
                                        </p:tgtEl>
                                        <p:attrNameLst>
                                          <p:attrName>ppt_x</p:attrName>
                                        </p:attrNameLst>
                                      </p:cBhvr>
                                      <p:tavLst>
                                        <p:tav tm="0">
                                          <p:val>
                                            <p:strVal val="#ppt_x"/>
                                          </p:val>
                                        </p:tav>
                                        <p:tav tm="100000">
                                          <p:val>
                                            <p:strVal val="#ppt_x"/>
                                          </p:val>
                                        </p:tav>
                                      </p:tavLst>
                                    </p:anim>
                                    <p:anim calcmode="lin" valueType="num">
                                      <p:cBhvr>
                                        <p:cTn id="38" dur="1000" fill="hold"/>
                                        <p:tgtEl>
                                          <p:spTgt spid="29704"/>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9700"/>
                                        </p:tgtEl>
                                        <p:attrNameLst>
                                          <p:attrName>style.visibility</p:attrName>
                                        </p:attrNameLst>
                                      </p:cBhvr>
                                      <p:to>
                                        <p:strVal val="visible"/>
                                      </p:to>
                                    </p:set>
                                    <p:animEffect transition="in" filter="fade">
                                      <p:cBhvr>
                                        <p:cTn id="43" dur="1000"/>
                                        <p:tgtEl>
                                          <p:spTgt spid="29700"/>
                                        </p:tgtEl>
                                      </p:cBhvr>
                                    </p:animEffect>
                                    <p:anim calcmode="lin" valueType="num">
                                      <p:cBhvr>
                                        <p:cTn id="44" dur="1000" fill="hold"/>
                                        <p:tgtEl>
                                          <p:spTgt spid="29700"/>
                                        </p:tgtEl>
                                        <p:attrNameLst>
                                          <p:attrName>ppt_x</p:attrName>
                                        </p:attrNameLst>
                                      </p:cBhvr>
                                      <p:tavLst>
                                        <p:tav tm="0">
                                          <p:val>
                                            <p:strVal val="#ppt_x"/>
                                          </p:val>
                                        </p:tav>
                                        <p:tav tm="100000">
                                          <p:val>
                                            <p:strVal val="#ppt_x"/>
                                          </p:val>
                                        </p:tav>
                                      </p:tavLst>
                                    </p:anim>
                                    <p:anim calcmode="lin" valueType="num">
                                      <p:cBhvr>
                                        <p:cTn id="45" dur="1000" fill="hold"/>
                                        <p:tgtEl>
                                          <p:spTgt spid="29700"/>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4">
                                            <p:txEl>
                                              <p:pRg st="4" end="4"/>
                                            </p:txEl>
                                          </p:spTgt>
                                        </p:tgtEl>
                                        <p:attrNameLst>
                                          <p:attrName>style.visibility</p:attrName>
                                        </p:attrNameLst>
                                      </p:cBhvr>
                                      <p:to>
                                        <p:strVal val="visible"/>
                                      </p:to>
                                    </p:set>
                                    <p:animEffect transition="in" filter="fade">
                                      <p:cBhvr>
                                        <p:cTn id="50" dur="1000"/>
                                        <p:tgtEl>
                                          <p:spTgt spid="4">
                                            <p:txEl>
                                              <p:pRg st="4" end="4"/>
                                            </p:txEl>
                                          </p:spTgt>
                                        </p:tgtEl>
                                      </p:cBhvr>
                                    </p:animEffect>
                                    <p:anim calcmode="lin" valueType="num">
                                      <p:cBhvr>
                                        <p:cTn id="51"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52"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4">
                                            <p:txEl>
                                              <p:pRg st="5" end="5"/>
                                            </p:txEl>
                                          </p:spTgt>
                                        </p:tgtEl>
                                        <p:attrNameLst>
                                          <p:attrName>style.visibility</p:attrName>
                                        </p:attrNameLst>
                                      </p:cBhvr>
                                      <p:to>
                                        <p:strVal val="visible"/>
                                      </p:to>
                                    </p:set>
                                    <p:animEffect transition="in" filter="fade">
                                      <p:cBhvr>
                                        <p:cTn id="57" dur="1000"/>
                                        <p:tgtEl>
                                          <p:spTgt spid="4">
                                            <p:txEl>
                                              <p:pRg st="5" end="5"/>
                                            </p:txEl>
                                          </p:spTgt>
                                        </p:tgtEl>
                                      </p:cBhvr>
                                    </p:animEffect>
                                    <p:anim calcmode="lin" valueType="num">
                                      <p:cBhvr>
                                        <p:cTn id="5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9"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4">
                                            <p:txEl>
                                              <p:pRg st="6" end="6"/>
                                            </p:txEl>
                                          </p:spTgt>
                                        </p:tgtEl>
                                        <p:attrNameLst>
                                          <p:attrName>style.visibility</p:attrName>
                                        </p:attrNameLst>
                                      </p:cBhvr>
                                      <p:to>
                                        <p:strVal val="visible"/>
                                      </p:to>
                                    </p:set>
                                    <p:animEffect transition="in" filter="fade">
                                      <p:cBhvr>
                                        <p:cTn id="64" dur="1000"/>
                                        <p:tgtEl>
                                          <p:spTgt spid="4">
                                            <p:txEl>
                                              <p:pRg st="6" end="6"/>
                                            </p:txEl>
                                          </p:spTgt>
                                        </p:tgtEl>
                                      </p:cBhvr>
                                    </p:animEffect>
                                    <p:anim calcmode="lin" valueType="num">
                                      <p:cBhvr>
                                        <p:cTn id="65"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66"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4">
                                            <p:txEl>
                                              <p:pRg st="7" end="7"/>
                                            </p:txEl>
                                          </p:spTgt>
                                        </p:tgtEl>
                                        <p:attrNameLst>
                                          <p:attrName>style.visibility</p:attrName>
                                        </p:attrNameLst>
                                      </p:cBhvr>
                                      <p:to>
                                        <p:strVal val="visible"/>
                                      </p:to>
                                    </p:set>
                                    <p:animEffect transition="in" filter="fade">
                                      <p:cBhvr>
                                        <p:cTn id="71" dur="1000"/>
                                        <p:tgtEl>
                                          <p:spTgt spid="4">
                                            <p:txEl>
                                              <p:pRg st="7" end="7"/>
                                            </p:txEl>
                                          </p:spTgt>
                                        </p:tgtEl>
                                      </p:cBhvr>
                                    </p:animEffect>
                                    <p:anim calcmode="lin" valueType="num">
                                      <p:cBhvr>
                                        <p:cTn id="72"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73"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nodeType="clickEffect">
                                  <p:stCondLst>
                                    <p:cond delay="0"/>
                                  </p:stCondLst>
                                  <p:childTnLst>
                                    <p:set>
                                      <p:cBhvr>
                                        <p:cTn id="77" dur="1" fill="hold">
                                          <p:stCondLst>
                                            <p:cond delay="0"/>
                                          </p:stCondLst>
                                        </p:cTn>
                                        <p:tgtEl>
                                          <p:spTgt spid="4">
                                            <p:txEl>
                                              <p:pRg st="8" end="8"/>
                                            </p:txEl>
                                          </p:spTgt>
                                        </p:tgtEl>
                                        <p:attrNameLst>
                                          <p:attrName>style.visibility</p:attrName>
                                        </p:attrNameLst>
                                      </p:cBhvr>
                                      <p:to>
                                        <p:strVal val="visible"/>
                                      </p:to>
                                    </p:set>
                                    <p:animEffect transition="in" filter="fade">
                                      <p:cBhvr>
                                        <p:cTn id="78" dur="1000"/>
                                        <p:tgtEl>
                                          <p:spTgt spid="4">
                                            <p:txEl>
                                              <p:pRg st="8" end="8"/>
                                            </p:txEl>
                                          </p:spTgt>
                                        </p:tgtEl>
                                      </p:cBhvr>
                                    </p:animEffect>
                                    <p:anim calcmode="lin" valueType="num">
                                      <p:cBhvr>
                                        <p:cTn id="79"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80"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Importance of signing, printing your name and providing your designation</a:t>
            </a:r>
            <a:endParaRPr lang="en-GB" dirty="0"/>
          </a:p>
        </p:txBody>
      </p:sp>
      <p:sp>
        <p:nvSpPr>
          <p:cNvPr id="3" name="Content Placeholder 2"/>
          <p:cNvSpPr>
            <a:spLocks noGrp="1"/>
          </p:cNvSpPr>
          <p:nvPr>
            <p:ph idx="1"/>
          </p:nvPr>
        </p:nvSpPr>
        <p:spPr>
          <a:xfrm>
            <a:off x="681446" y="2025922"/>
            <a:ext cx="10515600" cy="4351338"/>
          </a:xfrm>
        </p:spPr>
        <p:txBody>
          <a:bodyPr>
            <a:normAutofit fontScale="92500"/>
          </a:bodyPr>
          <a:lstStyle/>
          <a:p>
            <a:r>
              <a:rPr lang="en-GB" dirty="0"/>
              <a:t>Every entry </a:t>
            </a:r>
            <a:r>
              <a:rPr lang="en-GB" dirty="0" smtClean="0"/>
              <a:t>must be </a:t>
            </a:r>
            <a:r>
              <a:rPr lang="en-GB" dirty="0"/>
              <a:t>signed by the person making the </a:t>
            </a:r>
            <a:r>
              <a:rPr lang="en-GB" dirty="0" smtClean="0"/>
              <a:t>entry, name printed, and designation provided. </a:t>
            </a:r>
          </a:p>
          <a:p>
            <a:r>
              <a:rPr lang="en-GB" dirty="0" smtClean="0"/>
              <a:t>This is so that is for any reason further information is required or if unable to read the handwriting, the person making the entry can be found to ask. </a:t>
            </a:r>
          </a:p>
          <a:p>
            <a:endParaRPr lang="en-GB" dirty="0"/>
          </a:p>
          <a:p>
            <a:pPr marL="0" indent="0">
              <a:buNone/>
            </a:pPr>
            <a:endParaRPr lang="en-GB" sz="4800" dirty="0" smtClean="0">
              <a:latin typeface="Bradley Hand ITC" panose="03070402050302030203" pitchFamily="66" charset="0"/>
            </a:endParaRPr>
          </a:p>
          <a:p>
            <a:pPr marL="0" indent="0">
              <a:buNone/>
            </a:pPr>
            <a:r>
              <a:rPr lang="en-GB" sz="4800" dirty="0" smtClean="0">
                <a:latin typeface="Bradley Hand ITC" panose="03070402050302030203" pitchFamily="66" charset="0"/>
              </a:rPr>
              <a:t>	</a:t>
            </a:r>
            <a:r>
              <a:rPr lang="en-GB" sz="3900" dirty="0" smtClean="0">
                <a:latin typeface="Bradley Hand ITC" panose="03070402050302030203" pitchFamily="66" charset="0"/>
              </a:rPr>
              <a:t>Jane Smith</a:t>
            </a:r>
          </a:p>
          <a:p>
            <a:pPr marL="0" indent="0">
              <a:buNone/>
            </a:pPr>
            <a:r>
              <a:rPr lang="en-GB" sz="3900" dirty="0">
                <a:latin typeface="Freestyle Script" panose="030804020302050B0404" pitchFamily="66" charset="0"/>
              </a:rPr>
              <a:t>	</a:t>
            </a:r>
            <a:r>
              <a:rPr lang="en-GB" sz="3900" dirty="0" smtClean="0">
                <a:latin typeface="Bradley Hand ITC" panose="03070402050302030203" pitchFamily="66" charset="0"/>
              </a:rPr>
              <a:t>01/06/2023</a:t>
            </a:r>
          </a:p>
        </p:txBody>
      </p:sp>
      <p:pic>
        <p:nvPicPr>
          <p:cNvPr id="30724" name="Picture 4" descr="Calligraphy Signature Jane Smith, Handwritten Set of Different Styles and  Pens Stock Illustration - Illustration of fiber, autograph: 97347659"/>
          <p:cNvPicPr>
            <a:picLocks noChangeAspect="1" noChangeArrowheads="1"/>
          </p:cNvPicPr>
          <p:nvPr/>
        </p:nvPicPr>
        <p:blipFill rotWithShape="1">
          <a:blip r:embed="rId2">
            <a:extLst>
              <a:ext uri="{28A0092B-C50C-407E-A947-70E740481C1C}">
                <a14:useLocalDpi xmlns:a14="http://schemas.microsoft.com/office/drawing/2010/main" val="0"/>
              </a:ext>
            </a:extLst>
          </a:blip>
          <a:srcRect l="12609" t="26867" r="18123" b="29220"/>
          <a:stretch/>
        </p:blipFill>
        <p:spPr bwMode="auto">
          <a:xfrm>
            <a:off x="4194328" y="4585994"/>
            <a:ext cx="2442448" cy="1548413"/>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White square icon - Free white shape icons"/>
          <p:cNvSpPr>
            <a:spLocks noChangeAspect="1" noChangeArrowheads="1"/>
          </p:cNvSpPr>
          <p:nvPr/>
        </p:nvSpPr>
        <p:spPr bwMode="auto">
          <a:xfrm>
            <a:off x="2515598" y="33128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28" name="Picture 8" descr="OMG It's White Square I Love Him So Much AAAH White Square It's White Square:Amazon.co.uk:Appstore  for Android"/>
          <p:cNvPicPr>
            <a:picLocks noChangeAspect="1" noChangeArrowheads="1"/>
          </p:cNvPicPr>
          <p:nvPr/>
        </p:nvPicPr>
        <p:blipFill rotWithShape="1">
          <a:blip r:embed="rId3">
            <a:extLst>
              <a:ext uri="{28A0092B-C50C-407E-A947-70E740481C1C}">
                <a14:useLocalDpi xmlns:a14="http://schemas.microsoft.com/office/drawing/2010/main" val="0"/>
              </a:ext>
            </a:extLst>
          </a:blip>
          <a:srcRect l="37881" t="51163" r="39083" b="34730"/>
          <a:stretch/>
        </p:blipFill>
        <p:spPr bwMode="auto">
          <a:xfrm>
            <a:off x="4004542" y="4585994"/>
            <a:ext cx="753678" cy="46155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OMG It's White Square I Love Him So Much AAAH White Square It's White Square:Amazon.co.uk:Appstore  for Android"/>
          <p:cNvPicPr>
            <a:picLocks noChangeAspect="1" noChangeArrowheads="1"/>
          </p:cNvPicPr>
          <p:nvPr/>
        </p:nvPicPr>
        <p:blipFill rotWithShape="1">
          <a:blip r:embed="rId3">
            <a:extLst>
              <a:ext uri="{28A0092B-C50C-407E-A947-70E740481C1C}">
                <a14:useLocalDpi xmlns:a14="http://schemas.microsoft.com/office/drawing/2010/main" val="0"/>
              </a:ext>
            </a:extLst>
          </a:blip>
          <a:srcRect l="37881" t="51163" r="39083" b="34730"/>
          <a:stretch/>
        </p:blipFill>
        <p:spPr bwMode="auto">
          <a:xfrm>
            <a:off x="5342322" y="5925469"/>
            <a:ext cx="753678" cy="461555"/>
          </a:xfrm>
          <a:prstGeom prst="rect">
            <a:avLst/>
          </a:prstGeom>
          <a:noFill/>
          <a:extLst>
            <a:ext uri="{909E8E84-426E-40DD-AFC4-6F175D3DCCD1}">
              <a14:hiddenFill xmlns:a14="http://schemas.microsoft.com/office/drawing/2010/main">
                <a:solidFill>
                  <a:srgbClr val="FFFFFF"/>
                </a:solidFill>
              </a14:hiddenFill>
            </a:ext>
          </a:extLst>
        </p:spPr>
      </p:pic>
      <p:pic>
        <p:nvPicPr>
          <p:cNvPr id="30734" name="Picture 14" descr="202,659 Hand Holding Pen Images, Stock Photos &amp; Vectors | Shutterstock"/>
          <p:cNvPicPr>
            <a:picLocks noChangeAspect="1" noChangeArrowheads="1"/>
          </p:cNvPicPr>
          <p:nvPr/>
        </p:nvPicPr>
        <p:blipFill rotWithShape="1">
          <a:blip r:embed="rId4">
            <a:extLst>
              <a:ext uri="{28A0092B-C50C-407E-A947-70E740481C1C}">
                <a14:useLocalDpi xmlns:a14="http://schemas.microsoft.com/office/drawing/2010/main" val="0"/>
              </a:ext>
            </a:extLst>
          </a:blip>
          <a:srcRect l="28087" t="10297" b="11009"/>
          <a:stretch/>
        </p:blipFill>
        <p:spPr bwMode="auto">
          <a:xfrm>
            <a:off x="6494180" y="4201591"/>
            <a:ext cx="5849831" cy="5165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709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Each page is named </a:t>
            </a:r>
            <a:endParaRPr lang="en-GB" dirty="0"/>
          </a:p>
        </p:txBody>
      </p:sp>
      <p:sp>
        <p:nvSpPr>
          <p:cNvPr id="3" name="Content Placeholder 2"/>
          <p:cNvSpPr>
            <a:spLocks noGrp="1"/>
          </p:cNvSpPr>
          <p:nvPr>
            <p:ph idx="1"/>
          </p:nvPr>
        </p:nvSpPr>
        <p:spPr/>
        <p:txBody>
          <a:bodyPr/>
          <a:lstStyle/>
          <a:p>
            <a:r>
              <a:rPr lang="en-GB" dirty="0" smtClean="0"/>
              <a:t>Each piece of paper (and each side of each piece of paper) has to have the patients name and date of birth. This is to ensure if any get lost they can be returned to the collect patient file. And if any are photocopied for hospital transfers </a:t>
            </a:r>
            <a:r>
              <a:rPr lang="en-GB" dirty="0" err="1" smtClean="0"/>
              <a:t>etc</a:t>
            </a:r>
            <a:r>
              <a:rPr lang="en-GB" dirty="0" smtClean="0"/>
              <a:t>, then each piece of paper is identifiable.</a:t>
            </a:r>
          </a:p>
          <a:p>
            <a:r>
              <a:rPr lang="en-GB" dirty="0" smtClean="0"/>
              <a:t>If you start on or continue on to a new side or piece of paper YOU are responsible for writing the patients name and date of birth on it. </a:t>
            </a:r>
            <a:endParaRPr lang="en-GB" dirty="0"/>
          </a:p>
        </p:txBody>
      </p:sp>
    </p:spTree>
    <p:extLst>
      <p:ext uri="{BB962C8B-B14F-4D97-AF65-F5344CB8AC3E}">
        <p14:creationId xmlns:p14="http://schemas.microsoft.com/office/powerpoint/2010/main" val="143753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Each entry dated and time stamped</a:t>
            </a:r>
            <a:endParaRPr lang="en-GB" dirty="0"/>
          </a:p>
        </p:txBody>
      </p:sp>
      <p:sp>
        <p:nvSpPr>
          <p:cNvPr id="3" name="Content Placeholder 2"/>
          <p:cNvSpPr>
            <a:spLocks noGrp="1"/>
          </p:cNvSpPr>
          <p:nvPr>
            <p:ph idx="1"/>
          </p:nvPr>
        </p:nvSpPr>
        <p:spPr/>
        <p:txBody>
          <a:bodyPr/>
          <a:lstStyle/>
          <a:p>
            <a:r>
              <a:rPr lang="en-GB" dirty="0" smtClean="0"/>
              <a:t>Any entry into the care plan deviation, or MDT notes must be dated and time stamped. </a:t>
            </a:r>
          </a:p>
          <a:p>
            <a:r>
              <a:rPr lang="en-GB" dirty="0" smtClean="0"/>
              <a:t>If you need to continue overleaf, you must write the date and “continued” on the new page. Both entries on both sides must be signed. </a:t>
            </a:r>
          </a:p>
          <a:p>
            <a:endParaRPr lang="en-GB" dirty="0"/>
          </a:p>
        </p:txBody>
      </p:sp>
    </p:spTree>
    <p:extLst>
      <p:ext uri="{BB962C8B-B14F-4D97-AF65-F5344CB8AC3E}">
        <p14:creationId xmlns:p14="http://schemas.microsoft.com/office/powerpoint/2010/main" val="338519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Countersignatures </a:t>
            </a:r>
            <a:endParaRPr lang="en-GB" dirty="0"/>
          </a:p>
        </p:txBody>
      </p:sp>
      <p:sp>
        <p:nvSpPr>
          <p:cNvPr id="3" name="Content Placeholder 2"/>
          <p:cNvSpPr>
            <a:spLocks noGrp="1"/>
          </p:cNvSpPr>
          <p:nvPr>
            <p:ph idx="1"/>
          </p:nvPr>
        </p:nvSpPr>
        <p:spPr/>
        <p:txBody>
          <a:bodyPr/>
          <a:lstStyle/>
          <a:p>
            <a:r>
              <a:rPr lang="en-GB" dirty="0" smtClean="0"/>
              <a:t>You must ensure you registered nurse in charge of your side of patients reads and countersigns your entries in the MDT notes</a:t>
            </a:r>
            <a:endParaRPr lang="en-GB" dirty="0"/>
          </a:p>
        </p:txBody>
      </p:sp>
    </p:spTree>
    <p:extLst>
      <p:ext uri="{BB962C8B-B14F-4D97-AF65-F5344CB8AC3E}">
        <p14:creationId xmlns:p14="http://schemas.microsoft.com/office/powerpoint/2010/main" val="218722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3175771"/>
          </a:xfrm>
        </p:spPr>
        <p:txBody>
          <a:bodyPr>
            <a:normAutofit fontScale="90000"/>
          </a:bodyPr>
          <a:lstStyle/>
          <a:p>
            <a:pPr algn="ctr"/>
            <a:r>
              <a:rPr lang="en-GB" dirty="0" smtClean="0"/>
              <a:t/>
            </a:r>
            <a:br>
              <a:rPr lang="en-GB" dirty="0" smtClean="0"/>
            </a:br>
            <a:r>
              <a:rPr lang="en-GB" dirty="0"/>
              <a:t/>
            </a:r>
            <a:br>
              <a:rPr lang="en-GB" dirty="0"/>
            </a:br>
            <a:r>
              <a:rPr lang="en-GB" i="1" dirty="0"/>
              <a:t>Activity! Lets discuss </a:t>
            </a:r>
            <a:r>
              <a:rPr lang="en-GB" i="1" dirty="0" smtClean="0"/>
              <a:t/>
            </a:r>
            <a:br>
              <a:rPr lang="en-GB" i="1" dirty="0" smtClean="0"/>
            </a:br>
            <a:r>
              <a:rPr lang="en-GB" i="1" dirty="0"/>
              <a:t/>
            </a:r>
            <a:br>
              <a:rPr lang="en-GB" i="1" dirty="0"/>
            </a:br>
            <a:r>
              <a:rPr lang="en-GB" dirty="0" smtClean="0"/>
              <a:t>Think</a:t>
            </a:r>
            <a:r>
              <a:rPr lang="en-GB" dirty="0" smtClean="0"/>
              <a:t>; what aspects of personal hygiene do you think we need to provide to our patients?</a:t>
            </a:r>
            <a:br>
              <a:rPr lang="en-GB" dirty="0" smtClean="0"/>
            </a:br>
            <a:endParaRPr lang="en-GB" dirty="0"/>
          </a:p>
        </p:txBody>
      </p:sp>
      <p:sp>
        <p:nvSpPr>
          <p:cNvPr id="3" name="Text Placeholder 2"/>
          <p:cNvSpPr>
            <a:spLocks noGrp="1"/>
          </p:cNvSpPr>
          <p:nvPr>
            <p:ph type="body" idx="1"/>
          </p:nvPr>
        </p:nvSpPr>
        <p:spPr/>
        <p:txBody>
          <a:bodyPr/>
          <a:lstStyle/>
          <a:p>
            <a:endParaRPr lang="en-GB"/>
          </a:p>
        </p:txBody>
      </p:sp>
      <p:pic>
        <p:nvPicPr>
          <p:cNvPr id="4098" name="Picture 2" descr="7 Toxic Thinking Mistakes That Will Keep You From Being Mentally Strong |  Inc.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9037" y="4159735"/>
            <a:ext cx="4721226" cy="2655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62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Combined charts</a:t>
            </a:r>
            <a:endParaRPr lang="en-GB" dirty="0"/>
          </a:p>
        </p:txBody>
      </p:sp>
      <p:sp>
        <p:nvSpPr>
          <p:cNvPr id="3" name="Content Placeholder 2"/>
          <p:cNvSpPr>
            <a:spLocks noGrp="1"/>
          </p:cNvSpPr>
          <p:nvPr>
            <p:ph idx="1"/>
          </p:nvPr>
        </p:nvSpPr>
        <p:spPr>
          <a:xfrm>
            <a:off x="838200" y="1825625"/>
            <a:ext cx="6076406" cy="4351338"/>
          </a:xfrm>
        </p:spPr>
        <p:txBody>
          <a:bodyPr>
            <a:normAutofit fontScale="92500" lnSpcReduction="20000"/>
          </a:bodyPr>
          <a:lstStyle/>
          <a:p>
            <a:r>
              <a:rPr lang="en-GB" dirty="0" smtClean="0"/>
              <a:t>Combined charts are used to document certain things that happened throughout the day. Such as:</a:t>
            </a:r>
          </a:p>
          <a:p>
            <a:pPr lvl="1"/>
            <a:r>
              <a:rPr lang="en-GB" dirty="0" smtClean="0"/>
              <a:t>Visually checking</a:t>
            </a:r>
          </a:p>
          <a:p>
            <a:pPr lvl="1"/>
            <a:r>
              <a:rPr lang="en-GB" dirty="0" smtClean="0"/>
              <a:t>Turns</a:t>
            </a:r>
          </a:p>
          <a:p>
            <a:pPr lvl="1"/>
            <a:r>
              <a:rPr lang="en-GB" dirty="0" smtClean="0"/>
              <a:t>Skin condition</a:t>
            </a:r>
          </a:p>
          <a:p>
            <a:pPr lvl="1"/>
            <a:r>
              <a:rPr lang="en-GB" dirty="0" smtClean="0"/>
              <a:t>Inner tube changes</a:t>
            </a:r>
          </a:p>
          <a:p>
            <a:pPr lvl="1"/>
            <a:r>
              <a:rPr lang="en-GB" dirty="0" smtClean="0"/>
              <a:t>Suctioning</a:t>
            </a:r>
          </a:p>
          <a:p>
            <a:pPr lvl="1"/>
            <a:r>
              <a:rPr lang="en-GB" dirty="0" smtClean="0"/>
              <a:t>Subglottic aspirations</a:t>
            </a:r>
          </a:p>
          <a:p>
            <a:pPr lvl="1"/>
            <a:r>
              <a:rPr lang="en-GB" dirty="0" smtClean="0"/>
              <a:t>Cuff volumes</a:t>
            </a:r>
          </a:p>
          <a:p>
            <a:pPr lvl="1"/>
            <a:r>
              <a:rPr lang="en-GB" dirty="0" smtClean="0"/>
              <a:t>Splints</a:t>
            </a:r>
          </a:p>
          <a:p>
            <a:pPr lvl="1"/>
            <a:r>
              <a:rPr lang="en-GB" dirty="0" smtClean="0"/>
              <a:t>Vital signs</a:t>
            </a:r>
          </a:p>
          <a:p>
            <a:pPr lvl="1"/>
            <a:r>
              <a:rPr lang="en-GB" dirty="0" smtClean="0"/>
              <a:t>Dietary and fluid intake</a:t>
            </a:r>
          </a:p>
          <a:p>
            <a:pPr lvl="1"/>
            <a:r>
              <a:rPr lang="en-GB" dirty="0" smtClean="0"/>
              <a:t>Urinary output</a:t>
            </a:r>
            <a:endParaRPr lang="en-GB" dirty="0"/>
          </a:p>
        </p:txBody>
      </p:sp>
      <p:pic>
        <p:nvPicPr>
          <p:cNvPr id="4" name="Picture 3"/>
          <p:cNvPicPr>
            <a:picLocks noChangeAspect="1"/>
          </p:cNvPicPr>
          <p:nvPr/>
        </p:nvPicPr>
        <p:blipFill rotWithShape="1">
          <a:blip r:embed="rId2"/>
          <a:srcRect l="33088" t="9175" r="34019" b="7602"/>
          <a:stretch/>
        </p:blipFill>
        <p:spPr>
          <a:xfrm>
            <a:off x="7245928" y="96184"/>
            <a:ext cx="4750972" cy="6761816"/>
          </a:xfrm>
          <a:prstGeom prst="rect">
            <a:avLst/>
          </a:prstGeom>
        </p:spPr>
      </p:pic>
    </p:spTree>
    <p:extLst>
      <p:ext uri="{BB962C8B-B14F-4D97-AF65-F5344CB8AC3E}">
        <p14:creationId xmlns:p14="http://schemas.microsoft.com/office/powerpoint/2010/main" val="89775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anim calcmode="lin" valueType="num">
                                      <p:cBhvr>
                                        <p:cTn id="4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1000"/>
                                        <p:tgtEl>
                                          <p:spTgt spid="3">
                                            <p:txEl>
                                              <p:pRg st="9" end="9"/>
                                            </p:txEl>
                                          </p:spTgt>
                                        </p:tgtEl>
                                      </p:cBhvr>
                                    </p:animEffect>
                                    <p:anim calcmode="lin" valueType="num">
                                      <p:cBhvr>
                                        <p:cTn id="5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1000"/>
                                        <p:tgtEl>
                                          <p:spTgt spid="3">
                                            <p:txEl>
                                              <p:pRg st="10" end="10"/>
                                            </p:txEl>
                                          </p:spTgt>
                                        </p:tgtEl>
                                      </p:cBhvr>
                                    </p:animEffect>
                                    <p:anim calcmode="lin" valueType="num">
                                      <p:cBhvr>
                                        <p:cTn id="5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1000"/>
                                        <p:tgtEl>
                                          <p:spTgt spid="3">
                                            <p:txEl>
                                              <p:pRg st="11" end="11"/>
                                            </p:txEl>
                                          </p:spTgt>
                                        </p:tgtEl>
                                      </p:cBhvr>
                                    </p:animEffect>
                                    <p:anim calcmode="lin" valueType="num">
                                      <p:cBhvr>
                                        <p:cTn id="63"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8328" y="139336"/>
            <a:ext cx="2254741" cy="738119"/>
          </a:xfrm>
        </p:spPr>
        <p:txBody>
          <a:bodyPr>
            <a:normAutofit/>
          </a:bodyPr>
          <a:lstStyle/>
          <a:p>
            <a:r>
              <a:rPr lang="en-GB" sz="3600" dirty="0" smtClean="0"/>
              <a:t>Care plans</a:t>
            </a:r>
            <a:endParaRPr lang="en-GB" sz="3600" dirty="0"/>
          </a:p>
        </p:txBody>
      </p:sp>
      <p:sp>
        <p:nvSpPr>
          <p:cNvPr id="3" name="Content Placeholder 2"/>
          <p:cNvSpPr>
            <a:spLocks noGrp="1"/>
          </p:cNvSpPr>
          <p:nvPr>
            <p:ph idx="1"/>
          </p:nvPr>
        </p:nvSpPr>
        <p:spPr>
          <a:xfrm>
            <a:off x="4858328" y="877455"/>
            <a:ext cx="2299854" cy="8156215"/>
          </a:xfrm>
        </p:spPr>
        <p:txBody>
          <a:bodyPr>
            <a:normAutofit/>
          </a:bodyPr>
          <a:lstStyle/>
          <a:p>
            <a:pPr marL="0" indent="0">
              <a:buNone/>
            </a:pPr>
            <a:r>
              <a:rPr lang="en-GB" sz="2200" dirty="0" smtClean="0"/>
              <a:t>Care plans provide risk assessment and management for each aspect of care.</a:t>
            </a:r>
          </a:p>
          <a:p>
            <a:pPr marL="0" indent="0">
              <a:buNone/>
            </a:pPr>
            <a:endParaRPr lang="en-GB" sz="200" dirty="0" smtClean="0"/>
          </a:p>
          <a:p>
            <a:pPr marL="0" indent="0">
              <a:buNone/>
            </a:pPr>
            <a:r>
              <a:rPr lang="en-GB" sz="2200" dirty="0" smtClean="0"/>
              <a:t>The deviation notes provide a place to document any deviation from the care plan and anything in particular to note.</a:t>
            </a:r>
          </a:p>
          <a:p>
            <a:pPr marL="0" indent="0">
              <a:buNone/>
            </a:pPr>
            <a:endParaRPr lang="en-GB" sz="300" dirty="0" smtClean="0"/>
          </a:p>
          <a:p>
            <a:pPr marL="0" indent="0">
              <a:buNone/>
            </a:pPr>
            <a:r>
              <a:rPr lang="en-GB" sz="2200" dirty="0" smtClean="0"/>
              <a:t>There are also some charts to fill in on a daily basis.</a:t>
            </a:r>
            <a:endParaRPr lang="en-GB" sz="2200" dirty="0"/>
          </a:p>
        </p:txBody>
      </p:sp>
      <p:pic>
        <p:nvPicPr>
          <p:cNvPr id="4" name="Picture 3"/>
          <p:cNvPicPr>
            <a:picLocks noChangeAspect="1"/>
          </p:cNvPicPr>
          <p:nvPr/>
        </p:nvPicPr>
        <p:blipFill rotWithShape="1">
          <a:blip r:embed="rId2"/>
          <a:srcRect l="32410" t="11736" r="34506" b="7313"/>
          <a:stretch/>
        </p:blipFill>
        <p:spPr>
          <a:xfrm>
            <a:off x="-1731" y="0"/>
            <a:ext cx="4862489" cy="6692315"/>
          </a:xfrm>
          <a:prstGeom prst="rect">
            <a:avLst/>
          </a:prstGeom>
        </p:spPr>
      </p:pic>
      <p:pic>
        <p:nvPicPr>
          <p:cNvPr id="5" name="Picture 4"/>
          <p:cNvPicPr>
            <a:picLocks noChangeAspect="1"/>
          </p:cNvPicPr>
          <p:nvPr/>
        </p:nvPicPr>
        <p:blipFill rotWithShape="1">
          <a:blip r:embed="rId3"/>
          <a:srcRect l="32334" t="9493" r="31367" b="5489"/>
          <a:stretch/>
        </p:blipFill>
        <p:spPr>
          <a:xfrm>
            <a:off x="7113069" y="0"/>
            <a:ext cx="5078931" cy="6691088"/>
          </a:xfrm>
          <a:prstGeom prst="rect">
            <a:avLst/>
          </a:prstGeom>
        </p:spPr>
      </p:pic>
    </p:spTree>
    <p:extLst>
      <p:ext uri="{BB962C8B-B14F-4D97-AF65-F5344CB8AC3E}">
        <p14:creationId xmlns:p14="http://schemas.microsoft.com/office/powerpoint/2010/main" val="2703268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MDT notes</a:t>
            </a:r>
            <a:endParaRPr lang="en-GB" dirty="0"/>
          </a:p>
        </p:txBody>
      </p:sp>
      <p:sp>
        <p:nvSpPr>
          <p:cNvPr id="3" name="Content Placeholder 2"/>
          <p:cNvSpPr>
            <a:spLocks noGrp="1"/>
          </p:cNvSpPr>
          <p:nvPr>
            <p:ph idx="1"/>
          </p:nvPr>
        </p:nvSpPr>
        <p:spPr>
          <a:xfrm>
            <a:off x="838200" y="1825625"/>
            <a:ext cx="5771606" cy="4351338"/>
          </a:xfrm>
        </p:spPr>
        <p:txBody>
          <a:bodyPr/>
          <a:lstStyle/>
          <a:p>
            <a:r>
              <a:rPr lang="en-GB" dirty="0" smtClean="0"/>
              <a:t>We document in these at least once in every shift and when any changes are identified or if any significant events happen.</a:t>
            </a:r>
          </a:p>
          <a:p>
            <a:r>
              <a:rPr lang="en-GB" dirty="0" smtClean="0"/>
              <a:t>You will document all aspect of care you have provided to your patient </a:t>
            </a:r>
          </a:p>
          <a:p>
            <a:r>
              <a:rPr lang="en-GB" dirty="0" smtClean="0"/>
              <a:t>At the end of each entry you must sign, date and print your name.</a:t>
            </a:r>
          </a:p>
          <a:p>
            <a:r>
              <a:rPr lang="en-GB" dirty="0" smtClean="0"/>
              <a:t>You must then ask you nurse to read and countersign.</a:t>
            </a:r>
            <a:endParaRPr lang="en-GB" dirty="0"/>
          </a:p>
        </p:txBody>
      </p:sp>
      <p:pic>
        <p:nvPicPr>
          <p:cNvPr id="6" name="Picture 5"/>
          <p:cNvPicPr>
            <a:picLocks noChangeAspect="1"/>
          </p:cNvPicPr>
          <p:nvPr/>
        </p:nvPicPr>
        <p:blipFill rotWithShape="1">
          <a:blip r:embed="rId2"/>
          <a:srcRect l="33087" t="8527" r="33439" b="8479"/>
          <a:stretch/>
        </p:blipFill>
        <p:spPr>
          <a:xfrm>
            <a:off x="6546500" y="0"/>
            <a:ext cx="5645500" cy="7873519"/>
          </a:xfrm>
          <a:prstGeom prst="rect">
            <a:avLst/>
          </a:prstGeom>
        </p:spPr>
      </p:pic>
    </p:spTree>
    <p:extLst>
      <p:ext uri="{BB962C8B-B14F-4D97-AF65-F5344CB8AC3E}">
        <p14:creationId xmlns:p14="http://schemas.microsoft.com/office/powerpoint/2010/main" val="2407100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a:t>Activity; have a go at filling in:</a:t>
            </a:r>
            <a:br>
              <a:rPr lang="en-GB" i="1" dirty="0"/>
            </a:br>
            <a:endParaRPr lang="en-GB" dirty="0"/>
          </a:p>
        </p:txBody>
      </p:sp>
      <p:sp>
        <p:nvSpPr>
          <p:cNvPr id="3" name="Content Placeholder 2"/>
          <p:cNvSpPr>
            <a:spLocks noGrp="1"/>
          </p:cNvSpPr>
          <p:nvPr>
            <p:ph idx="1"/>
          </p:nvPr>
        </p:nvSpPr>
        <p:spPr>
          <a:xfrm>
            <a:off x="6150429" y="1872342"/>
            <a:ext cx="5815148" cy="4241075"/>
          </a:xfrm>
        </p:spPr>
        <p:txBody>
          <a:bodyPr>
            <a:normAutofit/>
          </a:bodyPr>
          <a:lstStyle/>
          <a:p>
            <a:endParaRPr lang="en-GB" sz="3600" dirty="0" smtClean="0"/>
          </a:p>
          <a:p>
            <a:pPr lvl="1"/>
            <a:r>
              <a:rPr lang="en-GB" sz="3200" dirty="0" smtClean="0"/>
              <a:t>A combined chart after providing morning care</a:t>
            </a:r>
          </a:p>
          <a:p>
            <a:pPr lvl="1"/>
            <a:r>
              <a:rPr lang="en-GB" sz="3200" dirty="0" smtClean="0"/>
              <a:t>Care plan after providing morning care</a:t>
            </a:r>
          </a:p>
          <a:p>
            <a:pPr lvl="1"/>
            <a:r>
              <a:rPr lang="en-GB" sz="3200" dirty="0" smtClean="0"/>
              <a:t>MDT entry at handover </a:t>
            </a:r>
            <a:endParaRPr lang="en-GB" sz="3200" dirty="0"/>
          </a:p>
        </p:txBody>
      </p:sp>
      <p:pic>
        <p:nvPicPr>
          <p:cNvPr id="1028" name="Picture 4" descr="If you have not already installed OpenSCAD please do it now! - ppt download"/>
          <p:cNvPicPr>
            <a:picLocks noChangeAspect="1" noChangeArrowheads="1"/>
          </p:cNvPicPr>
          <p:nvPr/>
        </p:nvPicPr>
        <p:blipFill rotWithShape="1">
          <a:blip r:embed="rId2">
            <a:extLst>
              <a:ext uri="{28A0092B-C50C-407E-A947-70E740481C1C}">
                <a14:useLocalDpi xmlns:a14="http://schemas.microsoft.com/office/drawing/2010/main" val="0"/>
              </a:ext>
            </a:extLst>
          </a:blip>
          <a:srcRect l="30486" t="29324" r="35290" b="14184"/>
          <a:stretch/>
        </p:blipFill>
        <p:spPr bwMode="auto">
          <a:xfrm>
            <a:off x="1616364" y="2152071"/>
            <a:ext cx="3565236" cy="3310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507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xEl>
                                              <p:pRg st="1" end="1"/>
                                            </p:txEl>
                                          </p:spTgt>
                                        </p:tgtEl>
                                        <p:attrNameLst>
                                          <p:attrName>ppt_x</p:attrName>
                                          <p:attrName>ppt_y</p:attrName>
                                        </p:attrNameLst>
                                      </p:cBhvr>
                                    </p:animMotion>
                                    <p:animRot by="1500000">
                                      <p:cBhvr>
                                        <p:cTn id="7" dur="125" fill="hold">
                                          <p:stCondLst>
                                            <p:cond delay="0"/>
                                          </p:stCondLst>
                                        </p:cTn>
                                        <p:tgtEl>
                                          <p:spTgt spid="3">
                                            <p:txEl>
                                              <p:pRg st="1" end="1"/>
                                            </p:txEl>
                                          </p:spTgt>
                                        </p:tgtEl>
                                        <p:attrNameLst>
                                          <p:attrName>r</p:attrName>
                                        </p:attrNameLst>
                                      </p:cBhvr>
                                    </p:animRot>
                                    <p:animRot by="-1500000">
                                      <p:cBhvr>
                                        <p:cTn id="8" dur="125" fill="hold">
                                          <p:stCondLst>
                                            <p:cond delay="125"/>
                                          </p:stCondLst>
                                        </p:cTn>
                                        <p:tgtEl>
                                          <p:spTgt spid="3">
                                            <p:txEl>
                                              <p:pRg st="1" end="1"/>
                                            </p:txEl>
                                          </p:spTgt>
                                        </p:tgtEl>
                                        <p:attrNameLst>
                                          <p:attrName>r</p:attrName>
                                        </p:attrNameLst>
                                      </p:cBhvr>
                                    </p:animRot>
                                    <p:animRot by="-1500000">
                                      <p:cBhvr>
                                        <p:cTn id="9" dur="125" fill="hold">
                                          <p:stCondLst>
                                            <p:cond delay="250"/>
                                          </p:stCondLst>
                                        </p:cTn>
                                        <p:tgtEl>
                                          <p:spTgt spid="3">
                                            <p:txEl>
                                              <p:pRg st="1" end="1"/>
                                            </p:txEl>
                                          </p:spTgt>
                                        </p:tgtEl>
                                        <p:attrNameLst>
                                          <p:attrName>r</p:attrName>
                                        </p:attrNameLst>
                                      </p:cBhvr>
                                    </p:animRot>
                                    <p:animRot by="1500000">
                                      <p:cBhvr>
                                        <p:cTn id="10" dur="125" fill="hold">
                                          <p:stCondLst>
                                            <p:cond delay="375"/>
                                          </p:stCondLst>
                                        </p:cTn>
                                        <p:tgtEl>
                                          <p:spTgt spid="3">
                                            <p:txEl>
                                              <p:pRg st="1" end="1"/>
                                            </p:txEl>
                                          </p:spTgt>
                                        </p:tgtEl>
                                        <p:attrNameLst>
                                          <p:attrName>r</p:attrName>
                                        </p:attrNameLst>
                                      </p:cBhvr>
                                    </p:animRot>
                                  </p:childTnLst>
                                </p:cTn>
                              </p:par>
                              <p:par>
                                <p:cTn id="11" presetID="34" presetClass="emph" presetSubtype="0" fill="hold" nodeType="with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3">
                                            <p:txEl>
                                              <p:pRg st="2" end="2"/>
                                            </p:txEl>
                                          </p:spTgt>
                                        </p:tgtEl>
                                        <p:attrNameLst>
                                          <p:attrName>ppt_x</p:attrName>
                                          <p:attrName>ppt_y</p:attrName>
                                        </p:attrNameLst>
                                      </p:cBhvr>
                                    </p:animMotion>
                                    <p:animRot by="1500000">
                                      <p:cBhvr>
                                        <p:cTn id="13" dur="125" fill="hold">
                                          <p:stCondLst>
                                            <p:cond delay="0"/>
                                          </p:stCondLst>
                                        </p:cTn>
                                        <p:tgtEl>
                                          <p:spTgt spid="3">
                                            <p:txEl>
                                              <p:pRg st="2" end="2"/>
                                            </p:txEl>
                                          </p:spTgt>
                                        </p:tgtEl>
                                        <p:attrNameLst>
                                          <p:attrName>r</p:attrName>
                                        </p:attrNameLst>
                                      </p:cBhvr>
                                    </p:animRot>
                                    <p:animRot by="-1500000">
                                      <p:cBhvr>
                                        <p:cTn id="14" dur="125" fill="hold">
                                          <p:stCondLst>
                                            <p:cond delay="125"/>
                                          </p:stCondLst>
                                        </p:cTn>
                                        <p:tgtEl>
                                          <p:spTgt spid="3">
                                            <p:txEl>
                                              <p:pRg st="2" end="2"/>
                                            </p:txEl>
                                          </p:spTgt>
                                        </p:tgtEl>
                                        <p:attrNameLst>
                                          <p:attrName>r</p:attrName>
                                        </p:attrNameLst>
                                      </p:cBhvr>
                                    </p:animRot>
                                    <p:animRot by="-1500000">
                                      <p:cBhvr>
                                        <p:cTn id="15" dur="125" fill="hold">
                                          <p:stCondLst>
                                            <p:cond delay="250"/>
                                          </p:stCondLst>
                                        </p:cTn>
                                        <p:tgtEl>
                                          <p:spTgt spid="3">
                                            <p:txEl>
                                              <p:pRg st="2" end="2"/>
                                            </p:txEl>
                                          </p:spTgt>
                                        </p:tgtEl>
                                        <p:attrNameLst>
                                          <p:attrName>r</p:attrName>
                                        </p:attrNameLst>
                                      </p:cBhvr>
                                    </p:animRot>
                                    <p:animRot by="1500000">
                                      <p:cBhvr>
                                        <p:cTn id="16" dur="125" fill="hold">
                                          <p:stCondLst>
                                            <p:cond delay="375"/>
                                          </p:stCondLst>
                                        </p:cTn>
                                        <p:tgtEl>
                                          <p:spTgt spid="3">
                                            <p:txEl>
                                              <p:pRg st="2" end="2"/>
                                            </p:txEl>
                                          </p:spTgt>
                                        </p:tgtEl>
                                        <p:attrNameLst>
                                          <p:attrName>r</p:attrName>
                                        </p:attrNameLst>
                                      </p:cBhvr>
                                    </p:animRot>
                                  </p:childTnLst>
                                </p:cTn>
                              </p:par>
                              <p:par>
                                <p:cTn id="17" presetID="34" presetClass="emph" presetSubtype="0" fill="hold" nodeType="withEffect">
                                  <p:stCondLst>
                                    <p:cond delay="0"/>
                                  </p:stCondLst>
                                  <p:iterate type="lt">
                                    <p:tmPct val="10000"/>
                                  </p:iterate>
                                  <p:childTnLst>
                                    <p:animMotion origin="layout" path="M 0.0 0.0 L 0.0 -0.07213" pathEditMode="relative" ptsTypes="">
                                      <p:cBhvr>
                                        <p:cTn id="18" dur="250" accel="50000" decel="50000" autoRev="1" fill="hold">
                                          <p:stCondLst>
                                            <p:cond delay="0"/>
                                          </p:stCondLst>
                                        </p:cTn>
                                        <p:tgtEl>
                                          <p:spTgt spid="3">
                                            <p:txEl>
                                              <p:pRg st="3" end="3"/>
                                            </p:txEl>
                                          </p:spTgt>
                                        </p:tgtEl>
                                        <p:attrNameLst>
                                          <p:attrName>ppt_x</p:attrName>
                                          <p:attrName>ppt_y</p:attrName>
                                        </p:attrNameLst>
                                      </p:cBhvr>
                                    </p:animMotion>
                                    <p:animRot by="1500000">
                                      <p:cBhvr>
                                        <p:cTn id="19" dur="125" fill="hold">
                                          <p:stCondLst>
                                            <p:cond delay="0"/>
                                          </p:stCondLst>
                                        </p:cTn>
                                        <p:tgtEl>
                                          <p:spTgt spid="3">
                                            <p:txEl>
                                              <p:pRg st="3" end="3"/>
                                            </p:txEl>
                                          </p:spTgt>
                                        </p:tgtEl>
                                        <p:attrNameLst>
                                          <p:attrName>r</p:attrName>
                                        </p:attrNameLst>
                                      </p:cBhvr>
                                    </p:animRot>
                                    <p:animRot by="-1500000">
                                      <p:cBhvr>
                                        <p:cTn id="20" dur="125" fill="hold">
                                          <p:stCondLst>
                                            <p:cond delay="125"/>
                                          </p:stCondLst>
                                        </p:cTn>
                                        <p:tgtEl>
                                          <p:spTgt spid="3">
                                            <p:txEl>
                                              <p:pRg st="3" end="3"/>
                                            </p:txEl>
                                          </p:spTgt>
                                        </p:tgtEl>
                                        <p:attrNameLst>
                                          <p:attrName>r</p:attrName>
                                        </p:attrNameLst>
                                      </p:cBhvr>
                                    </p:animRot>
                                    <p:animRot by="-1500000">
                                      <p:cBhvr>
                                        <p:cTn id="21" dur="125" fill="hold">
                                          <p:stCondLst>
                                            <p:cond delay="250"/>
                                          </p:stCondLst>
                                        </p:cTn>
                                        <p:tgtEl>
                                          <p:spTgt spid="3">
                                            <p:txEl>
                                              <p:pRg st="3" end="3"/>
                                            </p:txEl>
                                          </p:spTgt>
                                        </p:tgtEl>
                                        <p:attrNameLst>
                                          <p:attrName>r</p:attrName>
                                        </p:attrNameLst>
                                      </p:cBhvr>
                                    </p:animRot>
                                    <p:animRot by="1500000">
                                      <p:cBhvr>
                                        <p:cTn id="22" dur="125" fill="hold">
                                          <p:stCondLst>
                                            <p:cond delay="375"/>
                                          </p:stCondLst>
                                        </p:cTn>
                                        <p:tgtEl>
                                          <p:spTgt spid="3">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i="1" dirty="0" smtClean="0"/>
              <a:t>Any questions?</a:t>
            </a:r>
            <a:endParaRPr lang="en-GB" i="1"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360481462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Lunchtime</a:t>
            </a:r>
            <a:endParaRPr lang="en-GB" dirty="0"/>
          </a:p>
        </p:txBody>
      </p:sp>
      <p:sp>
        <p:nvSpPr>
          <p:cNvPr id="3" name="Subtitle 2"/>
          <p:cNvSpPr>
            <a:spLocks noGrp="1"/>
          </p:cNvSpPr>
          <p:nvPr>
            <p:ph type="subTitle" idx="1"/>
          </p:nvPr>
        </p:nvSpPr>
        <p:spPr/>
        <p:txBody>
          <a:bodyPr/>
          <a:lstStyle/>
          <a:p>
            <a:endParaRPr lang="en-GB"/>
          </a:p>
        </p:txBody>
      </p:sp>
      <p:pic>
        <p:nvPicPr>
          <p:cNvPr id="25604" name="Picture 4" descr="Premium Vector | Cartoon man woman eating together lunch time caf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735" y="-388781"/>
            <a:ext cx="11226529" cy="7478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8387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417637"/>
          </a:xfrm>
        </p:spPr>
        <p:txBody>
          <a:bodyPr/>
          <a:lstStyle/>
          <a:p>
            <a:r>
              <a:rPr lang="en-GB" dirty="0" smtClean="0"/>
              <a:t>Vital signs monitoring</a:t>
            </a:r>
            <a:endParaRPr lang="en-GB" dirty="0"/>
          </a:p>
        </p:txBody>
      </p:sp>
      <p:sp>
        <p:nvSpPr>
          <p:cNvPr id="3" name="Subtitle 2"/>
          <p:cNvSpPr>
            <a:spLocks noGrp="1"/>
          </p:cNvSpPr>
          <p:nvPr>
            <p:ph type="subTitle" idx="1"/>
          </p:nvPr>
        </p:nvSpPr>
        <p:spPr>
          <a:xfrm>
            <a:off x="1138202" y="6817665"/>
            <a:ext cx="2842317" cy="721322"/>
          </a:xfrm>
        </p:spPr>
        <p:txBody>
          <a:bodyPr/>
          <a:lstStyle/>
          <a:p>
            <a:endParaRPr lang="en-GB" dirty="0"/>
          </a:p>
        </p:txBody>
      </p:sp>
      <p:pic>
        <p:nvPicPr>
          <p:cNvPr id="1026" name="Picture 2" descr="Introduction to vital signs - Osmosis Video Library"/>
          <p:cNvPicPr>
            <a:picLocks noChangeAspect="1" noChangeArrowheads="1"/>
          </p:cNvPicPr>
          <p:nvPr/>
        </p:nvPicPr>
        <p:blipFill rotWithShape="1">
          <a:blip r:embed="rId2">
            <a:extLst>
              <a:ext uri="{28A0092B-C50C-407E-A947-70E740481C1C}">
                <a14:useLocalDpi xmlns:a14="http://schemas.microsoft.com/office/drawing/2010/main" val="0"/>
              </a:ext>
            </a:extLst>
          </a:blip>
          <a:srcRect t="14015" r="14771" b="50948"/>
          <a:stretch/>
        </p:blipFill>
        <p:spPr bwMode="auto">
          <a:xfrm>
            <a:off x="1624095" y="4156364"/>
            <a:ext cx="8547702" cy="1976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203457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are vital signs?</a:t>
            </a:r>
            <a:endParaRPr lang="en-GB" dirty="0"/>
          </a:p>
        </p:txBody>
      </p:sp>
      <p:sp>
        <p:nvSpPr>
          <p:cNvPr id="3" name="Content Placeholder 2"/>
          <p:cNvSpPr>
            <a:spLocks noGrp="1"/>
          </p:cNvSpPr>
          <p:nvPr>
            <p:ph idx="1"/>
          </p:nvPr>
        </p:nvSpPr>
        <p:spPr>
          <a:xfrm>
            <a:off x="838200" y="1825624"/>
            <a:ext cx="10515600" cy="4732193"/>
          </a:xfrm>
        </p:spPr>
        <p:txBody>
          <a:bodyPr>
            <a:normAutofit lnSpcReduction="10000"/>
          </a:bodyPr>
          <a:lstStyle/>
          <a:p>
            <a:pPr fontAlgn="base"/>
            <a:r>
              <a:rPr lang="en-GB" dirty="0"/>
              <a:t>Vital signs are measurements of the body's most basic functions. The four main vital signs routinely monitored by medical professionals and health care providers include the following:</a:t>
            </a:r>
          </a:p>
          <a:p>
            <a:pPr lvl="1" fontAlgn="base"/>
            <a:r>
              <a:rPr lang="en-GB" dirty="0"/>
              <a:t>Body temperature</a:t>
            </a:r>
          </a:p>
          <a:p>
            <a:pPr lvl="1" fontAlgn="base"/>
            <a:r>
              <a:rPr lang="en-GB" dirty="0"/>
              <a:t>Pulse rate</a:t>
            </a:r>
          </a:p>
          <a:p>
            <a:pPr lvl="1" fontAlgn="base"/>
            <a:r>
              <a:rPr lang="en-GB" dirty="0"/>
              <a:t>Respiration rate </a:t>
            </a:r>
            <a:endParaRPr lang="en-GB" dirty="0" smtClean="0"/>
          </a:p>
          <a:p>
            <a:pPr lvl="1" fontAlgn="base"/>
            <a:r>
              <a:rPr lang="en-GB" dirty="0" smtClean="0"/>
              <a:t>Blood </a:t>
            </a:r>
            <a:r>
              <a:rPr lang="en-GB" dirty="0"/>
              <a:t>pressure </a:t>
            </a:r>
            <a:endParaRPr lang="en-GB" dirty="0" smtClean="0"/>
          </a:p>
          <a:p>
            <a:pPr fontAlgn="base"/>
            <a:r>
              <a:rPr lang="en-GB" dirty="0" smtClean="0"/>
              <a:t>Vital signs are useful in detecting or monitoring medical problems. Vital signs can be measured in a medical setting, at home, at the site of a medical emergency, or elsewhere.</a:t>
            </a:r>
          </a:p>
          <a:p>
            <a:pPr fontAlgn="base"/>
            <a:r>
              <a:rPr lang="en-GB" dirty="0" smtClean="0"/>
              <a:t>We check vital signs at least once daily for all patients and as required or directed by your responsible nurse and nurse in charge.</a:t>
            </a:r>
          </a:p>
          <a:p>
            <a:endParaRPr lang="en-GB" dirty="0"/>
          </a:p>
        </p:txBody>
      </p:sp>
    </p:spTree>
    <p:extLst>
      <p:ext uri="{BB962C8B-B14F-4D97-AF65-F5344CB8AC3E}">
        <p14:creationId xmlns:p14="http://schemas.microsoft.com/office/powerpoint/2010/main" val="380073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1000"/>
                                        <p:tgtEl>
                                          <p:spTgt spid="3">
                                            <p:txEl>
                                              <p:pRg st="5" end="5"/>
                                            </p:txEl>
                                          </p:spTgt>
                                        </p:tgtEl>
                                      </p:cBhvr>
                                    </p:animEffect>
                                    <p:anim calcmode="lin" valueType="num">
                                      <p:cBhvr>
                                        <p:cTn id="4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fade">
                                      <p:cBhvr>
                                        <p:cTn id="48" dur="1000"/>
                                        <p:tgtEl>
                                          <p:spTgt spid="3">
                                            <p:txEl>
                                              <p:pRg st="6" end="6"/>
                                            </p:txEl>
                                          </p:spTgt>
                                        </p:tgtEl>
                                      </p:cBhvr>
                                    </p:animEffect>
                                    <p:anim calcmode="lin" valueType="num">
                                      <p:cBhvr>
                                        <p:cTn id="4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a:t>
            </a:r>
            <a:r>
              <a:rPr lang="en-GB" dirty="0" smtClean="0"/>
              <a:t>temperature</a:t>
            </a:r>
            <a:endParaRPr lang="en-GB" dirty="0"/>
          </a:p>
        </p:txBody>
      </p:sp>
      <p:sp>
        <p:nvSpPr>
          <p:cNvPr id="3" name="Content Placeholder 2"/>
          <p:cNvSpPr>
            <a:spLocks noGrp="1"/>
          </p:cNvSpPr>
          <p:nvPr>
            <p:ph idx="1"/>
          </p:nvPr>
        </p:nvSpPr>
        <p:spPr/>
        <p:txBody>
          <a:bodyPr>
            <a:normAutofit/>
          </a:bodyPr>
          <a:lstStyle/>
          <a:p>
            <a:r>
              <a:rPr lang="en-GB" dirty="0">
                <a:solidFill>
                  <a:srgbClr val="000000"/>
                </a:solidFill>
                <a:latin typeface="Noto Sans"/>
              </a:rPr>
              <a:t>The normal body temperature of a person varies depending on gender, recent activity, food and fluid consumption, time of day, and, in women, the stage of the menstrual cycle. Normal body temperature can range from </a:t>
            </a:r>
            <a:r>
              <a:rPr lang="en-GB" dirty="0" smtClean="0">
                <a:solidFill>
                  <a:srgbClr val="000000"/>
                </a:solidFill>
                <a:latin typeface="Noto Sans"/>
              </a:rPr>
              <a:t>36.5 </a:t>
            </a:r>
            <a:r>
              <a:rPr lang="en-GB" dirty="0">
                <a:solidFill>
                  <a:srgbClr val="000000"/>
                </a:solidFill>
                <a:latin typeface="Noto Sans"/>
              </a:rPr>
              <a:t>degrees </a:t>
            </a:r>
            <a:r>
              <a:rPr lang="en-GB" dirty="0" smtClean="0">
                <a:solidFill>
                  <a:srgbClr val="000000"/>
                </a:solidFill>
                <a:latin typeface="Noto Sans"/>
              </a:rPr>
              <a:t>Celsius 37.2 </a:t>
            </a:r>
            <a:r>
              <a:rPr lang="en-GB" dirty="0">
                <a:solidFill>
                  <a:srgbClr val="000000"/>
                </a:solidFill>
                <a:latin typeface="Noto Sans"/>
              </a:rPr>
              <a:t>degrees </a:t>
            </a:r>
            <a:r>
              <a:rPr lang="en-GB" dirty="0" smtClean="0">
                <a:solidFill>
                  <a:srgbClr val="000000"/>
                </a:solidFill>
                <a:latin typeface="Noto Sans"/>
              </a:rPr>
              <a:t>Celsius </a:t>
            </a:r>
            <a:r>
              <a:rPr lang="en-GB" dirty="0">
                <a:solidFill>
                  <a:srgbClr val="000000"/>
                </a:solidFill>
                <a:latin typeface="Noto Sans"/>
              </a:rPr>
              <a:t>for a healthy </a:t>
            </a:r>
            <a:r>
              <a:rPr lang="en-GB" dirty="0" smtClean="0">
                <a:solidFill>
                  <a:srgbClr val="000000"/>
                </a:solidFill>
                <a:latin typeface="Noto Sans"/>
              </a:rPr>
              <a:t>adult</a:t>
            </a:r>
            <a:endParaRPr lang="en-GB" dirty="0"/>
          </a:p>
          <a:p>
            <a:r>
              <a:rPr lang="en-GB" dirty="0"/>
              <a:t>Body temperature may be abnormal due to fever (high temperature) or </a:t>
            </a:r>
            <a:r>
              <a:rPr lang="en-GB" dirty="0" smtClean="0"/>
              <a:t>hypothermia (</a:t>
            </a:r>
            <a:r>
              <a:rPr lang="en-GB" dirty="0"/>
              <a:t>low temperature). A fever is indicated when body temperature rises about one degree or more over the normal </a:t>
            </a:r>
            <a:r>
              <a:rPr lang="en-GB" dirty="0" smtClean="0"/>
              <a:t>temperature. Hypothermia </a:t>
            </a:r>
            <a:r>
              <a:rPr lang="en-GB" dirty="0"/>
              <a:t>is defined as a drop in body temperature below </a:t>
            </a:r>
            <a:r>
              <a:rPr lang="en-GB" dirty="0" smtClean="0"/>
              <a:t>normal.</a:t>
            </a:r>
            <a:endParaRPr lang="en-GB" dirty="0"/>
          </a:p>
        </p:txBody>
      </p:sp>
      <p:pic>
        <p:nvPicPr>
          <p:cNvPr id="4" name="Picture 2" descr="Introduction to vital signs - Osmosis Video Library"/>
          <p:cNvPicPr>
            <a:picLocks noChangeAspect="1" noChangeArrowheads="1"/>
          </p:cNvPicPr>
          <p:nvPr/>
        </p:nvPicPr>
        <p:blipFill rotWithShape="1">
          <a:blip r:embed="rId2">
            <a:extLst>
              <a:ext uri="{28A0092B-C50C-407E-A947-70E740481C1C}">
                <a14:useLocalDpi xmlns:a14="http://schemas.microsoft.com/office/drawing/2010/main" val="0"/>
              </a:ext>
            </a:extLst>
          </a:blip>
          <a:srcRect l="4159" t="12869" r="75948" b="63391"/>
          <a:stretch/>
        </p:blipFill>
        <p:spPr bwMode="auto">
          <a:xfrm>
            <a:off x="7176654" y="0"/>
            <a:ext cx="2848115" cy="191192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048000" y="2413338"/>
            <a:ext cx="6096000" cy="369332"/>
          </a:xfrm>
          <a:prstGeom prst="rect">
            <a:avLst/>
          </a:prstGeom>
        </p:spPr>
        <p:txBody>
          <a:bodyPr>
            <a:spAutoFit/>
          </a:bodyPr>
          <a:lstStyle/>
          <a:p>
            <a:endParaRPr lang="en-GB" dirty="0"/>
          </a:p>
        </p:txBody>
      </p:sp>
    </p:spTree>
    <p:extLst>
      <p:ext uri="{BB962C8B-B14F-4D97-AF65-F5344CB8AC3E}">
        <p14:creationId xmlns:p14="http://schemas.microsoft.com/office/powerpoint/2010/main" val="2924480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the pulse?</a:t>
            </a:r>
            <a:endParaRPr lang="en-GB" dirty="0"/>
          </a:p>
        </p:txBody>
      </p:sp>
      <p:sp>
        <p:nvSpPr>
          <p:cNvPr id="3" name="Content Placeholder 2"/>
          <p:cNvSpPr>
            <a:spLocks noGrp="1"/>
          </p:cNvSpPr>
          <p:nvPr>
            <p:ph idx="1"/>
          </p:nvPr>
        </p:nvSpPr>
        <p:spPr/>
        <p:txBody>
          <a:bodyPr>
            <a:normAutofit/>
          </a:bodyPr>
          <a:lstStyle/>
          <a:p>
            <a:pPr fontAlgn="base"/>
            <a:r>
              <a:rPr lang="en-GB" dirty="0"/>
              <a:t>The pulse rate is a measurement of the heart rate, or the number of times the heart beats per minute. As the heart pushes blood through the arteries, the arteries expand and contract with the flow of the blood. Taking a pulse not only measures the heart rate, but also can indicate the following:</a:t>
            </a:r>
          </a:p>
          <a:p>
            <a:pPr lvl="1" fontAlgn="base"/>
            <a:r>
              <a:rPr lang="en-GB" dirty="0"/>
              <a:t>Heart rhythm</a:t>
            </a:r>
          </a:p>
          <a:p>
            <a:pPr lvl="1" fontAlgn="base"/>
            <a:r>
              <a:rPr lang="en-GB" dirty="0"/>
              <a:t>Strength of the pulse</a:t>
            </a:r>
          </a:p>
          <a:p>
            <a:pPr fontAlgn="base"/>
            <a:r>
              <a:rPr lang="en-GB" dirty="0"/>
              <a:t>The normal pulse for healthy adults ranges from 60 to 100 beats per minute. The pulse rate may fluctuate and increase with exercise, illness, injury, and emotions. </a:t>
            </a:r>
            <a:endParaRPr lang="en-GB" dirty="0"/>
          </a:p>
        </p:txBody>
      </p:sp>
      <p:pic>
        <p:nvPicPr>
          <p:cNvPr id="4" name="Picture 2" descr="Introduction to vital signs - Osmosis Video Library"/>
          <p:cNvPicPr>
            <a:picLocks noChangeAspect="1" noChangeArrowheads="1"/>
          </p:cNvPicPr>
          <p:nvPr/>
        </p:nvPicPr>
        <p:blipFill rotWithShape="1">
          <a:blip r:embed="rId2">
            <a:extLst>
              <a:ext uri="{28A0092B-C50C-407E-A947-70E740481C1C}">
                <a14:useLocalDpi xmlns:a14="http://schemas.microsoft.com/office/drawing/2010/main" val="0"/>
              </a:ext>
            </a:extLst>
          </a:blip>
          <a:srcRect l="49061" t="14015" r="39519" b="54058"/>
          <a:stretch/>
        </p:blipFill>
        <p:spPr bwMode="auto">
          <a:xfrm>
            <a:off x="7934036" y="24534"/>
            <a:ext cx="1145310" cy="1801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5957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5123" y="471466"/>
            <a:ext cx="10515600" cy="4868090"/>
          </a:xfrm>
        </p:spPr>
        <p:txBody>
          <a:bodyPr>
            <a:normAutofit fontScale="90000"/>
          </a:bodyPr>
          <a:lstStyle/>
          <a:p>
            <a:pPr algn="ctr"/>
            <a:r>
              <a:rPr lang="en-GB" sz="5300" i="1" dirty="0" smtClean="0"/>
              <a:t>Activity! </a:t>
            </a:r>
            <a:r>
              <a:rPr lang="en-GB" sz="5400" i="1" dirty="0"/>
              <a:t>Lets </a:t>
            </a:r>
            <a:r>
              <a:rPr lang="en-GB" sz="5400" i="1" dirty="0" smtClean="0"/>
              <a:t>discuss:</a:t>
            </a:r>
            <a:r>
              <a:rPr lang="en-GB" sz="5300" dirty="0" smtClean="0"/>
              <a:t/>
            </a:r>
            <a:br>
              <a:rPr lang="en-GB" sz="5300" dirty="0" smtClean="0"/>
            </a:br>
            <a:r>
              <a:rPr lang="en-GB" sz="5300" dirty="0"/>
              <a:t/>
            </a:r>
            <a:br>
              <a:rPr lang="en-GB" sz="5300" dirty="0"/>
            </a:br>
            <a:r>
              <a:rPr lang="en-GB" sz="5300" dirty="0" smtClean="0"/>
              <a:t>Think</a:t>
            </a:r>
            <a:r>
              <a:rPr lang="en-GB" sz="5300" dirty="0" smtClean="0"/>
              <a:t>; how would you like to be washed, dressed and all aspects of personal hygiene given, if you were this patient? What is important to you</a:t>
            </a:r>
            <a:r>
              <a:rPr lang="en-GB" sz="5300" dirty="0" smtClean="0"/>
              <a:t>?</a:t>
            </a:r>
            <a:r>
              <a:rPr lang="en-GB" dirty="0" smtClean="0"/>
              <a:t/>
            </a:r>
            <a:br>
              <a:rPr lang="en-GB" dirty="0" smtClean="0"/>
            </a:br>
            <a:endParaRPr lang="en-GB" dirty="0"/>
          </a:p>
        </p:txBody>
      </p:sp>
      <p:sp>
        <p:nvSpPr>
          <p:cNvPr id="3" name="Text Placeholder 2"/>
          <p:cNvSpPr>
            <a:spLocks noGrp="1"/>
          </p:cNvSpPr>
          <p:nvPr>
            <p:ph type="body" idx="1"/>
          </p:nvPr>
        </p:nvSpPr>
        <p:spPr/>
        <p:txBody>
          <a:bodyPr/>
          <a:lstStyle/>
          <a:p>
            <a:endParaRPr lang="en-GB" dirty="0"/>
          </a:p>
        </p:txBody>
      </p:sp>
      <p:pic>
        <p:nvPicPr>
          <p:cNvPr id="5122" name="Picture 2" descr="Person Thinking Images - Free Download on Freepi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045131"/>
            <a:ext cx="3126378" cy="3126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358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are respirations?</a:t>
            </a:r>
            <a:endParaRPr lang="en-GB" dirty="0"/>
          </a:p>
        </p:txBody>
      </p:sp>
      <p:sp>
        <p:nvSpPr>
          <p:cNvPr id="3" name="Content Placeholder 2"/>
          <p:cNvSpPr>
            <a:spLocks noGrp="1"/>
          </p:cNvSpPr>
          <p:nvPr>
            <p:ph idx="1"/>
          </p:nvPr>
        </p:nvSpPr>
        <p:spPr/>
        <p:txBody>
          <a:bodyPr>
            <a:normAutofit lnSpcReduction="10000"/>
          </a:bodyPr>
          <a:lstStyle/>
          <a:p>
            <a:pPr fontAlgn="base"/>
            <a:r>
              <a:rPr lang="en-GB" dirty="0"/>
              <a:t>The respiration rate is the number of breaths a person takes per minute. The rate is usually measured when a person is at rest and simply involves counting the number of breaths for one minute by counting how many times the chest rises. Respiration rates may increase with fever, illness, and other medical conditions. When checking respiration, it is important to also note whether a person has any difficulty breathing.</a:t>
            </a:r>
          </a:p>
          <a:p>
            <a:pPr fontAlgn="base"/>
            <a:r>
              <a:rPr lang="en-GB" dirty="0"/>
              <a:t>Normal respiration rates for an adult person at rest range from 12 to 16 breaths per </a:t>
            </a:r>
            <a:r>
              <a:rPr lang="en-GB" dirty="0" smtClean="0"/>
              <a:t>minute</a:t>
            </a:r>
          </a:p>
          <a:p>
            <a:pPr fontAlgn="base"/>
            <a:endParaRPr lang="en-GB" dirty="0"/>
          </a:p>
          <a:p>
            <a:pPr marL="0" indent="0" fontAlgn="base">
              <a:buNone/>
            </a:pPr>
            <a:r>
              <a:rPr lang="en-GB" i="1" dirty="0" smtClean="0"/>
              <a:t>Activity! Try and count each others respiration rate over a minute</a:t>
            </a:r>
            <a:endParaRPr lang="en-GB" i="1" dirty="0"/>
          </a:p>
          <a:p>
            <a:endParaRPr lang="en-GB" dirty="0"/>
          </a:p>
        </p:txBody>
      </p:sp>
      <p:pic>
        <p:nvPicPr>
          <p:cNvPr id="4" name="Picture 2" descr="Introduction to vital signs - Osmosis Video Library"/>
          <p:cNvPicPr>
            <a:picLocks noChangeAspect="1" noChangeArrowheads="1"/>
          </p:cNvPicPr>
          <p:nvPr/>
        </p:nvPicPr>
        <p:blipFill rotWithShape="1">
          <a:blip r:embed="rId2">
            <a:extLst>
              <a:ext uri="{28A0092B-C50C-407E-A947-70E740481C1C}">
                <a14:useLocalDpi xmlns:a14="http://schemas.microsoft.com/office/drawing/2010/main" val="0"/>
              </a:ext>
            </a:extLst>
          </a:blip>
          <a:srcRect l="65495" t="14015" r="17099" b="54877"/>
          <a:stretch/>
        </p:blipFill>
        <p:spPr bwMode="auto">
          <a:xfrm>
            <a:off x="7518400" y="150451"/>
            <a:ext cx="1745674" cy="1754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275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blood pressure?</a:t>
            </a:r>
            <a:endParaRPr lang="en-GB" dirty="0"/>
          </a:p>
        </p:txBody>
      </p:sp>
      <p:sp>
        <p:nvSpPr>
          <p:cNvPr id="3" name="Content Placeholder 2"/>
          <p:cNvSpPr>
            <a:spLocks noGrp="1"/>
          </p:cNvSpPr>
          <p:nvPr>
            <p:ph idx="1"/>
          </p:nvPr>
        </p:nvSpPr>
        <p:spPr/>
        <p:txBody>
          <a:bodyPr>
            <a:normAutofit lnSpcReduction="10000"/>
          </a:bodyPr>
          <a:lstStyle/>
          <a:p>
            <a:r>
              <a:rPr lang="en-GB" dirty="0"/>
              <a:t>Blood pressure is the force of the blood pushing against the artery walls during contraction and relaxation of the heart. Each time the heart beats, it pumps blood into the arteries, resulting in the highest blood pressure as the heart contracts. When the heart relaxes, the blood </a:t>
            </a:r>
            <a:r>
              <a:rPr lang="en-GB" dirty="0" smtClean="0"/>
              <a:t>pressure falls</a:t>
            </a:r>
          </a:p>
          <a:p>
            <a:r>
              <a:rPr lang="en-GB" dirty="0" smtClean="0"/>
              <a:t>Two </a:t>
            </a:r>
            <a:r>
              <a:rPr lang="en-GB" dirty="0"/>
              <a:t>numbers are recorded when measuring blood pressure. The higher number, or systolic pressure, refers to the pressure inside the artery when the heart contracts and pumps blood through the body. The lower number, or diastolic pressure, refers to the pressure inside the artery when the heart is at rest and is filling with blood</a:t>
            </a:r>
            <a:r>
              <a:rPr lang="en-GB" dirty="0" smtClean="0"/>
              <a:t>.</a:t>
            </a:r>
          </a:p>
          <a:p>
            <a:r>
              <a:rPr lang="en-GB" dirty="0"/>
              <a:t>Blood pressure can be obtained </a:t>
            </a:r>
            <a:r>
              <a:rPr lang="en-GB" dirty="0" smtClean="0"/>
              <a:t>manually</a:t>
            </a:r>
            <a:r>
              <a:rPr lang="en-GB" dirty="0"/>
              <a:t> </a:t>
            </a:r>
            <a:r>
              <a:rPr lang="en-GB" dirty="0" smtClean="0"/>
              <a:t>and electronically</a:t>
            </a:r>
            <a:endParaRPr lang="en-GB" dirty="0"/>
          </a:p>
        </p:txBody>
      </p:sp>
      <p:pic>
        <p:nvPicPr>
          <p:cNvPr id="4" name="Picture 2" descr="Introduction to vital signs - Osmosis Video Library"/>
          <p:cNvPicPr>
            <a:picLocks noChangeAspect="1" noChangeArrowheads="1"/>
          </p:cNvPicPr>
          <p:nvPr/>
        </p:nvPicPr>
        <p:blipFill rotWithShape="1">
          <a:blip r:embed="rId2">
            <a:extLst>
              <a:ext uri="{28A0092B-C50C-407E-A947-70E740481C1C}">
                <a14:useLocalDpi xmlns:a14="http://schemas.microsoft.com/office/drawing/2010/main" val="0"/>
              </a:ext>
            </a:extLst>
          </a:blip>
          <a:srcRect l="28289" t="14015" r="57160" b="54877"/>
          <a:stretch/>
        </p:blipFill>
        <p:spPr bwMode="auto">
          <a:xfrm>
            <a:off x="7721600" y="70716"/>
            <a:ext cx="1459345" cy="1754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791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to take TPR and BP</a:t>
            </a:r>
            <a:endParaRPr lang="en-GB" dirty="0"/>
          </a:p>
        </p:txBody>
      </p:sp>
      <p:sp>
        <p:nvSpPr>
          <p:cNvPr id="3" name="Content Placeholder 2"/>
          <p:cNvSpPr>
            <a:spLocks noGrp="1"/>
          </p:cNvSpPr>
          <p:nvPr>
            <p:ph idx="1"/>
          </p:nvPr>
        </p:nvSpPr>
        <p:spPr>
          <a:xfrm>
            <a:off x="838200" y="1690688"/>
            <a:ext cx="10515600" cy="5098039"/>
          </a:xfrm>
        </p:spPr>
        <p:txBody>
          <a:bodyPr>
            <a:normAutofit fontScale="85000" lnSpcReduction="20000"/>
          </a:bodyPr>
          <a:lstStyle/>
          <a:p>
            <a:pPr marL="0" indent="0" fontAlgn="base">
              <a:buNone/>
            </a:pPr>
            <a:r>
              <a:rPr lang="en-GB" dirty="0"/>
              <a:t>How to check your </a:t>
            </a:r>
            <a:r>
              <a:rPr lang="en-GB" dirty="0" smtClean="0"/>
              <a:t>pulse</a:t>
            </a:r>
          </a:p>
          <a:p>
            <a:pPr fontAlgn="base"/>
            <a:r>
              <a:rPr lang="en-GB" dirty="0" smtClean="0"/>
              <a:t>As </a:t>
            </a:r>
            <a:r>
              <a:rPr lang="en-GB" dirty="0"/>
              <a:t>the heart forces blood through the arteries, you feel the beats by firmly pressing on the arteries, which are located close to the surface of the skin at certain points of the body. The pulse can be found on the side of the neck, on the inside of the elbow, or at the wrist. For most people, it is easiest to take the pulse at the wrist. If you use the lower neck, be sure not to press too hard, and never press on the pulses on both sides of the lower neck at the same time to prevent blocking blood flow to the brain. When taking your pulse</a:t>
            </a:r>
            <a:r>
              <a:rPr lang="en-GB" dirty="0" smtClean="0"/>
              <a:t>:</a:t>
            </a:r>
          </a:p>
          <a:p>
            <a:pPr marL="914400" lvl="1" indent="-457200" fontAlgn="base">
              <a:buFont typeface="+mj-lt"/>
              <a:buAutoNum type="arabicPeriod"/>
            </a:pPr>
            <a:r>
              <a:rPr lang="en-GB" dirty="0"/>
              <a:t>Using the first and second fingertips, press firmly but gently on the arteries until you feel a pulse.</a:t>
            </a:r>
          </a:p>
          <a:p>
            <a:pPr marL="914400" lvl="1" indent="-457200" fontAlgn="base">
              <a:buFont typeface="+mj-lt"/>
              <a:buAutoNum type="arabicPeriod"/>
            </a:pPr>
            <a:r>
              <a:rPr lang="en-GB" dirty="0"/>
              <a:t>Begin counting the pulse when the clock's second hand is on the 12.</a:t>
            </a:r>
          </a:p>
          <a:p>
            <a:pPr marL="914400" lvl="1" indent="-457200" fontAlgn="base">
              <a:buFont typeface="+mj-lt"/>
              <a:buAutoNum type="arabicPeriod"/>
            </a:pPr>
            <a:r>
              <a:rPr lang="en-GB" dirty="0"/>
              <a:t>Count your pulse for 60 seconds (or for 15 seconds and then multiply by four to calculate beats per minute).</a:t>
            </a:r>
          </a:p>
          <a:p>
            <a:pPr marL="914400" lvl="1" indent="-457200" fontAlgn="base">
              <a:buFont typeface="+mj-lt"/>
              <a:buAutoNum type="arabicPeriod"/>
            </a:pPr>
            <a:r>
              <a:rPr lang="en-GB" dirty="0"/>
              <a:t>When counting, do not watch the clock continuously, but concentrate on the beats of the pulse.</a:t>
            </a:r>
          </a:p>
          <a:p>
            <a:pPr marL="914400" lvl="1" indent="-457200" fontAlgn="base">
              <a:buFont typeface="+mj-lt"/>
              <a:buAutoNum type="arabicPeriod"/>
            </a:pPr>
            <a:r>
              <a:rPr lang="en-GB" dirty="0"/>
              <a:t>If unsure about your results, ask another person to count for you.</a:t>
            </a:r>
          </a:p>
          <a:p>
            <a:pPr fontAlgn="base"/>
            <a:endParaRPr lang="en-GB" dirty="0"/>
          </a:p>
          <a:p>
            <a:r>
              <a:rPr lang="en-GB" i="1" dirty="0" smtClean="0"/>
              <a:t>Activity; try taking your own pulse, and then try to take each others</a:t>
            </a:r>
            <a:endParaRPr lang="en-GB" i="1" dirty="0"/>
          </a:p>
        </p:txBody>
      </p:sp>
      <p:pic>
        <p:nvPicPr>
          <p:cNvPr id="4098" name="Picture 2" descr="How to take your pulse - Mayo Clinic"/>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2911"/>
          <a:stretch/>
        </p:blipFill>
        <p:spPr bwMode="auto">
          <a:xfrm>
            <a:off x="7646266" y="0"/>
            <a:ext cx="2208934" cy="2136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38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164" y="15171"/>
            <a:ext cx="10515600" cy="1325563"/>
          </a:xfrm>
        </p:spPr>
        <p:txBody>
          <a:bodyPr/>
          <a:lstStyle/>
          <a:p>
            <a:r>
              <a:rPr lang="en-GB" dirty="0"/>
              <a:t>How to take TPR and BP</a:t>
            </a:r>
          </a:p>
        </p:txBody>
      </p:sp>
      <p:sp>
        <p:nvSpPr>
          <p:cNvPr id="3" name="Content Placeholder 2"/>
          <p:cNvSpPr>
            <a:spLocks noGrp="1"/>
          </p:cNvSpPr>
          <p:nvPr>
            <p:ph idx="1"/>
          </p:nvPr>
        </p:nvSpPr>
        <p:spPr>
          <a:xfrm>
            <a:off x="166256" y="1340734"/>
            <a:ext cx="11683997" cy="5999018"/>
          </a:xfrm>
        </p:spPr>
        <p:txBody>
          <a:bodyPr>
            <a:normAutofit fontScale="92500" lnSpcReduction="20000"/>
          </a:bodyPr>
          <a:lstStyle/>
          <a:p>
            <a:pPr marL="0" indent="0">
              <a:buNone/>
            </a:pPr>
            <a:r>
              <a:rPr lang="en-GB" sz="3500" dirty="0" smtClean="0"/>
              <a:t>How to check the blood pressure manually</a:t>
            </a:r>
          </a:p>
          <a:p>
            <a:pPr marL="0" indent="0">
              <a:buNone/>
            </a:pPr>
            <a:endParaRPr lang="en-GB" dirty="0" smtClean="0"/>
          </a:p>
          <a:p>
            <a:pPr marL="0" lvl="0" indent="0" eaLnBrk="0" fontAlgn="base" hangingPunct="0">
              <a:lnSpc>
                <a:spcPct val="100000"/>
              </a:lnSpc>
              <a:spcBef>
                <a:spcPct val="0"/>
              </a:spcBef>
              <a:spcAft>
                <a:spcPct val="0"/>
              </a:spcAft>
              <a:buNone/>
            </a:pPr>
            <a:r>
              <a:rPr lang="en-US" altLang="en-US" sz="3600" dirty="0"/>
              <a:t>The sphygmomanometer consists of a cuff that houses an inflatable bladder, a manometer (dial) and a mechanism to pump up the cuff, known as the inflation bulb. Measurement of BP involves:</a:t>
            </a:r>
          </a:p>
          <a:p>
            <a:pPr marL="0" lvl="0" indent="0" eaLnBrk="0" fontAlgn="base" hangingPunct="0">
              <a:lnSpc>
                <a:spcPct val="100000"/>
              </a:lnSpc>
              <a:spcBef>
                <a:spcPct val="0"/>
              </a:spcBef>
              <a:spcAft>
                <a:spcPct val="0"/>
              </a:spcAft>
              <a:buFontTx/>
              <a:buChar char="•"/>
            </a:pPr>
            <a:r>
              <a:rPr lang="en-US" altLang="en-US" dirty="0"/>
              <a:t>Depressing the inflation bulb, forcing the air inside into the bladder in the cuff</a:t>
            </a:r>
          </a:p>
          <a:p>
            <a:pPr marL="0" lvl="0" indent="0" eaLnBrk="0" fontAlgn="base" hangingPunct="0">
              <a:lnSpc>
                <a:spcPct val="100000"/>
              </a:lnSpc>
              <a:spcBef>
                <a:spcPct val="0"/>
              </a:spcBef>
              <a:spcAft>
                <a:spcPct val="0"/>
              </a:spcAft>
              <a:buFontTx/>
              <a:buChar char="•"/>
            </a:pPr>
            <a:r>
              <a:rPr lang="en-US" altLang="en-US" dirty="0"/>
              <a:t>Releasing the bulb, allowing air to re-enter the bulb</a:t>
            </a:r>
          </a:p>
          <a:p>
            <a:pPr marL="0" lvl="0" indent="0" eaLnBrk="0" fontAlgn="base" hangingPunct="0">
              <a:lnSpc>
                <a:spcPct val="100000"/>
              </a:lnSpc>
              <a:spcBef>
                <a:spcPct val="0"/>
              </a:spcBef>
              <a:spcAft>
                <a:spcPct val="0"/>
              </a:spcAft>
              <a:buFontTx/>
              <a:buChar char="•"/>
            </a:pPr>
            <a:r>
              <a:rPr lang="en-US" altLang="en-US" dirty="0"/>
              <a:t>The process is then repeated. </a:t>
            </a:r>
            <a:endParaRPr lang="en-US" altLang="en-US" dirty="0" smtClean="0"/>
          </a:p>
          <a:p>
            <a:pPr marL="0" lvl="0" indent="0" eaLnBrk="0" fontAlgn="base" hangingPunct="0">
              <a:lnSpc>
                <a:spcPct val="100000"/>
              </a:lnSpc>
              <a:spcBef>
                <a:spcPct val="0"/>
              </a:spcBef>
              <a:spcAft>
                <a:spcPct val="0"/>
              </a:spcAft>
              <a:buFontTx/>
              <a:buChar char="•"/>
            </a:pPr>
            <a:r>
              <a:rPr lang="en-GB" dirty="0"/>
              <a:t>Opening the valve attached to the inflation bulb slowly releases air from the bladder, the cuff pressure falls and, when the systolic pressure becomes greater than the pressure remaining in the cuff, a sound will be heard through the </a:t>
            </a:r>
            <a:r>
              <a:rPr lang="en-GB" dirty="0" smtClean="0"/>
              <a:t>stethoscope</a:t>
            </a:r>
          </a:p>
          <a:p>
            <a:pPr marL="0" lvl="0" indent="0" eaLnBrk="0" fontAlgn="base" hangingPunct="0">
              <a:lnSpc>
                <a:spcPct val="100000"/>
              </a:lnSpc>
              <a:spcBef>
                <a:spcPct val="0"/>
              </a:spcBef>
              <a:spcAft>
                <a:spcPct val="0"/>
              </a:spcAft>
              <a:buFontTx/>
              <a:buChar char="•"/>
            </a:pPr>
            <a:r>
              <a:rPr lang="en-GB" dirty="0"/>
              <a:t>The sounds that can be heard </a:t>
            </a:r>
            <a:r>
              <a:rPr lang="en-GB" dirty="0" smtClean="0"/>
              <a:t>can </a:t>
            </a:r>
            <a:r>
              <a:rPr lang="en-GB" dirty="0"/>
              <a:t>often be described either as a faint tapping, thudding or ticking sound — it is the first </a:t>
            </a:r>
            <a:r>
              <a:rPr lang="en-GB" dirty="0" smtClean="0"/>
              <a:t>that </a:t>
            </a:r>
            <a:r>
              <a:rPr lang="en-GB" dirty="0"/>
              <a:t>is used to determine the systolic </a:t>
            </a:r>
            <a:r>
              <a:rPr lang="en-GB" dirty="0" smtClean="0"/>
              <a:t>reading. As </a:t>
            </a:r>
            <a:r>
              <a:rPr lang="en-GB" dirty="0"/>
              <a:t>air continues to be released from the bladder, pressure in the cuff decreases further, reducing restrictions on the arteries, the blood flow starts to return to normal and the </a:t>
            </a:r>
            <a:r>
              <a:rPr lang="en-GB" dirty="0" smtClean="0"/>
              <a:t>sounds </a:t>
            </a:r>
            <a:r>
              <a:rPr lang="en-GB" dirty="0"/>
              <a:t>disappear, indicating the diastolic reading</a:t>
            </a:r>
            <a:endParaRPr lang="en-US" altLang="en-US" dirty="0"/>
          </a:p>
          <a:p>
            <a:pPr marL="0" indent="0">
              <a:buNone/>
            </a:pPr>
            <a:endParaRPr lang="en-GB" dirty="0" smtClean="0"/>
          </a:p>
          <a:p>
            <a:pPr marL="0" indent="0">
              <a:buNone/>
            </a:pPr>
            <a:endParaRPr lang="en-GB" dirty="0" smtClean="0"/>
          </a:p>
          <a:p>
            <a:endParaRPr lang="en-GB" b="1" dirty="0"/>
          </a:p>
        </p:txBody>
      </p:sp>
      <p:pic>
        <p:nvPicPr>
          <p:cNvPr id="2053" name="Picture 5" descr="Prosphyg 770 Series 776Z Blood Pressure Cuff - Henry Schein Medical"/>
          <p:cNvPicPr>
            <a:picLocks noChangeAspect="1" noChangeArrowheads="1"/>
          </p:cNvPicPr>
          <p:nvPr/>
        </p:nvPicPr>
        <p:blipFill rotWithShape="1">
          <a:blip r:embed="rId2">
            <a:extLst>
              <a:ext uri="{28A0092B-C50C-407E-A947-70E740481C1C}">
                <a14:useLocalDpi xmlns:a14="http://schemas.microsoft.com/office/drawing/2010/main" val="0"/>
              </a:ext>
            </a:extLst>
          </a:blip>
          <a:srcRect t="12330" r="2865" b="12085"/>
          <a:stretch/>
        </p:blipFill>
        <p:spPr bwMode="auto">
          <a:xfrm>
            <a:off x="8163502" y="0"/>
            <a:ext cx="2615335" cy="2035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73087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Machines you </a:t>
            </a:r>
            <a:r>
              <a:rPr lang="en-GB" dirty="0" smtClean="0"/>
              <a:t>will likely</a:t>
            </a:r>
            <a:r>
              <a:rPr lang="en-GB" dirty="0" smtClean="0"/>
              <a:t> </a:t>
            </a:r>
            <a:r>
              <a:rPr lang="en-GB" dirty="0" smtClean="0"/>
              <a:t>see in use around the hospital</a:t>
            </a:r>
            <a:endParaRPr lang="en-GB" dirty="0"/>
          </a:p>
        </p:txBody>
      </p:sp>
      <p:pic>
        <p:nvPicPr>
          <p:cNvPr id="8194" name="Picture 2" descr="Connex Spot Monito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0419" r="18960"/>
          <a:stretch/>
        </p:blipFill>
        <p:spPr bwMode="auto">
          <a:xfrm>
            <a:off x="6460966" y="1444667"/>
            <a:ext cx="2706255" cy="5346083"/>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Spot Vital Signs Device | Hillrom"/>
          <p:cNvPicPr>
            <a:picLocks noChangeAspect="1" noChangeArrowheads="1"/>
          </p:cNvPicPr>
          <p:nvPr/>
        </p:nvPicPr>
        <p:blipFill rotWithShape="1">
          <a:blip r:embed="rId3">
            <a:extLst>
              <a:ext uri="{28A0092B-C50C-407E-A947-70E740481C1C}">
                <a14:useLocalDpi xmlns:a14="http://schemas.microsoft.com/office/drawing/2010/main" val="0"/>
              </a:ext>
            </a:extLst>
          </a:blip>
          <a:srcRect l="33496" r="30525"/>
          <a:stretch/>
        </p:blipFill>
        <p:spPr bwMode="auto">
          <a:xfrm>
            <a:off x="9319491" y="905162"/>
            <a:ext cx="2198255" cy="6109856"/>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Microlife WatchBP Home S Blood Pressure Monitor - Henry Schein Medic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9132" y="1027906"/>
            <a:ext cx="2954470" cy="2954470"/>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The importance of pulse oximetry | British Journal of Healthcare Assistants"/>
          <p:cNvPicPr>
            <a:picLocks noChangeAspect="1" noChangeArrowheads="1"/>
          </p:cNvPicPr>
          <p:nvPr/>
        </p:nvPicPr>
        <p:blipFill rotWithShape="1">
          <a:blip r:embed="rId5">
            <a:extLst>
              <a:ext uri="{28A0092B-C50C-407E-A947-70E740481C1C}">
                <a14:useLocalDpi xmlns:a14="http://schemas.microsoft.com/office/drawing/2010/main" val="0"/>
              </a:ext>
            </a:extLst>
          </a:blip>
          <a:srcRect l="3589" t="3377" r="3837" b="4322"/>
          <a:stretch/>
        </p:blipFill>
        <p:spPr bwMode="auto">
          <a:xfrm>
            <a:off x="777323" y="1816935"/>
            <a:ext cx="2079057" cy="1376412"/>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Digital Thermomet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7323" y="3872931"/>
            <a:ext cx="1981233" cy="1981233"/>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descr="Braun Thermoscan 3 Infrared Ear Thermometer | Studi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31523" y="4917578"/>
            <a:ext cx="1249713" cy="1873172"/>
          </a:xfrm>
          <a:prstGeom prst="rect">
            <a:avLst/>
          </a:prstGeom>
          <a:noFill/>
          <a:extLst>
            <a:ext uri="{909E8E84-426E-40DD-AFC4-6F175D3DCCD1}">
              <a14:hiddenFill xmlns:a14="http://schemas.microsoft.com/office/drawing/2010/main">
                <a:solidFill>
                  <a:srgbClr val="FFFFFF"/>
                </a:solidFill>
              </a14:hiddenFill>
            </a:ext>
          </a:extLst>
        </p:spPr>
      </p:pic>
      <p:pic>
        <p:nvPicPr>
          <p:cNvPr id="8206" name="Picture 14" descr="MAIGOU Handheld Veterinary Pulse Oximeter Vet SPO2 Pulse Rate Monitor Ear/Tongue  SPO2 Sensor for Use In Family and Pet Hospital Etc Baifantastic :  Amazon.co.uk: Health &amp; Personal Car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66386" y="4215866"/>
            <a:ext cx="2399486" cy="2029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074239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473" y="-104306"/>
            <a:ext cx="10515600" cy="1325563"/>
          </a:xfrm>
        </p:spPr>
        <p:txBody>
          <a:bodyPr/>
          <a:lstStyle/>
          <a:p>
            <a:r>
              <a:rPr lang="en-GB" dirty="0" smtClean="0"/>
              <a:t>Safe limits</a:t>
            </a:r>
            <a:endParaRPr lang="en-GB" dirty="0"/>
          </a:p>
        </p:txBody>
      </p:sp>
      <p:sp>
        <p:nvSpPr>
          <p:cNvPr id="3" name="Content Placeholder 2"/>
          <p:cNvSpPr>
            <a:spLocks noGrp="1"/>
          </p:cNvSpPr>
          <p:nvPr>
            <p:ph idx="1"/>
          </p:nvPr>
        </p:nvSpPr>
        <p:spPr/>
        <p:txBody>
          <a:bodyPr/>
          <a:lstStyle/>
          <a:p>
            <a:endParaRPr lang="en-GB"/>
          </a:p>
        </p:txBody>
      </p:sp>
      <p:pic>
        <p:nvPicPr>
          <p:cNvPr id="9220" name="Picture 4" descr="Using the National Early Warning Score (NEWS) to identify people whose  condition may be deteriorating - The AHSN Net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7819" y="718293"/>
            <a:ext cx="9051636" cy="6572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59129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303982" cy="1260475"/>
          </a:xfrm>
        </p:spPr>
        <p:txBody>
          <a:bodyPr>
            <a:normAutofit fontScale="90000"/>
          </a:bodyPr>
          <a:lstStyle/>
          <a:p>
            <a:r>
              <a:rPr lang="en-GB" dirty="0" smtClean="0"/>
              <a:t>National Early Warning Score 2</a:t>
            </a:r>
            <a:endParaRPr lang="en-GB" dirty="0"/>
          </a:p>
        </p:txBody>
      </p:sp>
      <p:sp>
        <p:nvSpPr>
          <p:cNvPr id="3" name="Content Placeholder 2"/>
          <p:cNvSpPr>
            <a:spLocks noGrp="1"/>
          </p:cNvSpPr>
          <p:nvPr>
            <p:ph idx="1"/>
          </p:nvPr>
        </p:nvSpPr>
        <p:spPr>
          <a:xfrm>
            <a:off x="838200" y="1825625"/>
            <a:ext cx="6079836" cy="4351338"/>
          </a:xfrm>
        </p:spPr>
        <p:txBody>
          <a:bodyPr>
            <a:normAutofit fontScale="85000" lnSpcReduction="10000"/>
          </a:bodyPr>
          <a:lstStyle/>
          <a:p>
            <a:r>
              <a:rPr lang="en-GB" dirty="0"/>
              <a:t>The National Early Warning Score (NEWS2) is a system for scoring the physiological measurements that are routinely recorded at the patient's </a:t>
            </a:r>
            <a:r>
              <a:rPr lang="en-GB" dirty="0" smtClean="0"/>
              <a:t>bedside. Its </a:t>
            </a:r>
            <a:r>
              <a:rPr lang="en-GB" dirty="0"/>
              <a:t>purpose is to identify acutely ill patients, including those with sepsis, in hospitals in England. The NEWS2 scoring system measures 6 physiological parameters:</a:t>
            </a:r>
          </a:p>
          <a:p>
            <a:pPr lvl="1"/>
            <a:r>
              <a:rPr lang="en-GB" dirty="0"/>
              <a:t>respiration rate</a:t>
            </a:r>
          </a:p>
          <a:p>
            <a:pPr lvl="1"/>
            <a:r>
              <a:rPr lang="en-GB" dirty="0"/>
              <a:t>oxygen saturation</a:t>
            </a:r>
          </a:p>
          <a:p>
            <a:pPr lvl="1"/>
            <a:r>
              <a:rPr lang="en-GB" dirty="0"/>
              <a:t>systolic blood pressure</a:t>
            </a:r>
          </a:p>
          <a:p>
            <a:pPr lvl="1"/>
            <a:r>
              <a:rPr lang="en-GB" dirty="0"/>
              <a:t>pulse rate</a:t>
            </a:r>
          </a:p>
          <a:p>
            <a:pPr lvl="1"/>
            <a:r>
              <a:rPr lang="en-GB" dirty="0"/>
              <a:t>level of consciousness or new-onset confusion</a:t>
            </a:r>
          </a:p>
          <a:p>
            <a:pPr lvl="1"/>
            <a:r>
              <a:rPr lang="en-GB" dirty="0"/>
              <a:t>temperature</a:t>
            </a:r>
          </a:p>
          <a:p>
            <a:endParaRPr lang="en-GB" dirty="0"/>
          </a:p>
        </p:txBody>
      </p:sp>
      <p:pic>
        <p:nvPicPr>
          <p:cNvPr id="10242" name="Picture 2" descr="Using National Early Warning Score (NEWS) 2 to help manage medical  emergencies in the dental practice | British Dental Jour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760" y="0"/>
            <a:ext cx="515101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916389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604" y="540616"/>
            <a:ext cx="10515600" cy="1325563"/>
          </a:xfrm>
        </p:spPr>
        <p:txBody>
          <a:bodyPr/>
          <a:lstStyle/>
          <a:p>
            <a:r>
              <a:rPr lang="en-GB" dirty="0" smtClean="0"/>
              <a:t>What </a:t>
            </a:r>
            <a:r>
              <a:rPr lang="en-GB" dirty="0" smtClean="0"/>
              <a:t>should you </a:t>
            </a:r>
            <a:r>
              <a:rPr lang="en-GB" dirty="0" smtClean="0"/>
              <a:t>do with the </a:t>
            </a:r>
            <a:r>
              <a:rPr lang="en-GB" dirty="0" smtClean="0"/>
              <a:t>results?</a:t>
            </a:r>
            <a:endParaRPr lang="en-GB" dirty="0"/>
          </a:p>
        </p:txBody>
      </p:sp>
      <p:sp>
        <p:nvSpPr>
          <p:cNvPr id="3" name="Content Placeholder 2"/>
          <p:cNvSpPr>
            <a:spLocks noGrp="1"/>
          </p:cNvSpPr>
          <p:nvPr>
            <p:ph idx="1"/>
          </p:nvPr>
        </p:nvSpPr>
        <p:spPr>
          <a:xfrm>
            <a:off x="807604" y="1866179"/>
            <a:ext cx="10515600" cy="4351338"/>
          </a:xfrm>
        </p:spPr>
        <p:txBody>
          <a:bodyPr/>
          <a:lstStyle/>
          <a:p>
            <a:r>
              <a:rPr lang="en-GB" dirty="0" smtClean="0"/>
              <a:t>Report!! </a:t>
            </a:r>
          </a:p>
          <a:p>
            <a:pPr lvl="1"/>
            <a:r>
              <a:rPr lang="en-GB" dirty="0" smtClean="0"/>
              <a:t>To whom would you report it to?</a:t>
            </a:r>
            <a:endParaRPr lang="en-GB" dirty="0"/>
          </a:p>
          <a:p>
            <a:pPr lvl="2"/>
            <a:r>
              <a:rPr lang="en-GB" dirty="0" smtClean="0"/>
              <a:t>T</a:t>
            </a:r>
            <a:r>
              <a:rPr lang="en-GB" dirty="0" smtClean="0"/>
              <a:t>o your responsible nurse or nurse in charge</a:t>
            </a:r>
          </a:p>
          <a:p>
            <a:endParaRPr lang="en-GB" dirty="0"/>
          </a:p>
          <a:p>
            <a:r>
              <a:rPr lang="en-GB" dirty="0" smtClean="0"/>
              <a:t>Document!!</a:t>
            </a:r>
          </a:p>
          <a:p>
            <a:pPr lvl="1"/>
            <a:r>
              <a:rPr lang="en-GB" dirty="0" smtClean="0"/>
              <a:t>Where would you document it?</a:t>
            </a:r>
          </a:p>
          <a:p>
            <a:pPr lvl="2"/>
            <a:r>
              <a:rPr lang="en-GB" dirty="0" smtClean="0"/>
              <a:t>Combined chart</a:t>
            </a:r>
          </a:p>
          <a:p>
            <a:pPr lvl="2"/>
            <a:r>
              <a:rPr lang="en-GB" dirty="0" smtClean="0"/>
              <a:t>Care plan</a:t>
            </a:r>
          </a:p>
          <a:p>
            <a:pPr lvl="2"/>
            <a:r>
              <a:rPr lang="en-GB" dirty="0" smtClean="0"/>
              <a:t>MDT notes</a:t>
            </a:r>
          </a:p>
          <a:p>
            <a:pPr lvl="2"/>
            <a:r>
              <a:rPr lang="en-GB" dirty="0" smtClean="0"/>
              <a:t>NEWS2 chart if in use</a:t>
            </a:r>
            <a:endParaRPr lang="en-GB" dirty="0" smtClean="0"/>
          </a:p>
          <a:p>
            <a:pPr lvl="2"/>
            <a:endParaRPr lang="en-GB" dirty="0"/>
          </a:p>
        </p:txBody>
      </p:sp>
      <p:pic>
        <p:nvPicPr>
          <p:cNvPr id="11266" name="Picture 2" descr="The Bedside Report: Pros and Cons – Nurse Recrui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4940" y="1488747"/>
            <a:ext cx="3652071" cy="5504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403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Effect transition="in" filter="fade">
                                      <p:cBhvr>
                                        <p:cTn id="54" dur="1000"/>
                                        <p:tgtEl>
                                          <p:spTgt spid="3">
                                            <p:txEl>
                                              <p:pRg st="7" end="7"/>
                                            </p:txEl>
                                          </p:spTgt>
                                        </p:tgtEl>
                                      </p:cBhvr>
                                    </p:animEffect>
                                    <p:anim calcmode="lin" valueType="num">
                                      <p:cBhvr>
                                        <p:cTn id="5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Effect transition="in" filter="fade">
                                      <p:cBhvr>
                                        <p:cTn id="59" dur="1000"/>
                                        <p:tgtEl>
                                          <p:spTgt spid="3">
                                            <p:txEl>
                                              <p:pRg st="8" end="8"/>
                                            </p:txEl>
                                          </p:spTgt>
                                        </p:tgtEl>
                                      </p:cBhvr>
                                    </p:animEffect>
                                    <p:anim calcmode="lin" valueType="num">
                                      <p:cBhvr>
                                        <p:cTn id="6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8" end="8"/>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3">
                                            <p:txEl>
                                              <p:pRg st="9" end="9"/>
                                            </p:txEl>
                                          </p:spTgt>
                                        </p:tgtEl>
                                        <p:attrNameLst>
                                          <p:attrName>style.visibility</p:attrName>
                                        </p:attrNameLst>
                                      </p:cBhvr>
                                      <p:to>
                                        <p:strVal val="visible"/>
                                      </p:to>
                                    </p:set>
                                    <p:animEffect transition="in" filter="fade">
                                      <p:cBhvr>
                                        <p:cTn id="64" dur="1000"/>
                                        <p:tgtEl>
                                          <p:spTgt spid="3">
                                            <p:txEl>
                                              <p:pRg st="9" end="9"/>
                                            </p:txEl>
                                          </p:spTgt>
                                        </p:tgtEl>
                                      </p:cBhvr>
                                    </p:animEffect>
                                    <p:anim calcmode="lin" valueType="num">
                                      <p:cBhvr>
                                        <p:cTn id="6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11266"/>
                                        </p:tgtEl>
                                        <p:attrNameLst>
                                          <p:attrName>style.visibility</p:attrName>
                                        </p:attrNameLst>
                                      </p:cBhvr>
                                      <p:to>
                                        <p:strVal val="visible"/>
                                      </p:to>
                                    </p:set>
                                    <p:animEffect transition="in" filter="fade">
                                      <p:cBhvr>
                                        <p:cTn id="71" dur="1000"/>
                                        <p:tgtEl>
                                          <p:spTgt spid="11266"/>
                                        </p:tgtEl>
                                      </p:cBhvr>
                                    </p:animEffect>
                                    <p:anim calcmode="lin" valueType="num">
                                      <p:cBhvr>
                                        <p:cTn id="72" dur="1000" fill="hold"/>
                                        <p:tgtEl>
                                          <p:spTgt spid="11266"/>
                                        </p:tgtEl>
                                        <p:attrNameLst>
                                          <p:attrName>ppt_x</p:attrName>
                                        </p:attrNameLst>
                                      </p:cBhvr>
                                      <p:tavLst>
                                        <p:tav tm="0">
                                          <p:val>
                                            <p:strVal val="#ppt_x"/>
                                          </p:val>
                                        </p:tav>
                                        <p:tav tm="100000">
                                          <p:val>
                                            <p:strVal val="#ppt_x"/>
                                          </p:val>
                                        </p:tav>
                                      </p:tavLst>
                                    </p:anim>
                                    <p:anim calcmode="lin" valueType="num">
                                      <p:cBhvr>
                                        <p:cTn id="73" dur="1000" fill="hold"/>
                                        <p:tgtEl>
                                          <p:spTgt spid="112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708111"/>
          </a:xfrm>
        </p:spPr>
        <p:txBody>
          <a:bodyPr>
            <a:normAutofit/>
          </a:bodyPr>
          <a:lstStyle/>
          <a:p>
            <a:r>
              <a:rPr lang="en-GB" i="1" dirty="0" smtClean="0"/>
              <a:t>Activity; Your </a:t>
            </a:r>
            <a:r>
              <a:rPr lang="en-GB" i="1" dirty="0" smtClean="0"/>
              <a:t>turn: have a go at taking a set of vital signs manually and electronically on each </a:t>
            </a:r>
            <a:r>
              <a:rPr lang="en-GB" i="1" dirty="0" smtClean="0"/>
              <a:t>other and documenting them on the vital signs chart and the NEWS2 chart</a:t>
            </a:r>
            <a:endParaRPr lang="en-GB" i="1" dirty="0"/>
          </a:p>
        </p:txBody>
      </p:sp>
      <p:sp>
        <p:nvSpPr>
          <p:cNvPr id="3" name="Content Placeholder 2"/>
          <p:cNvSpPr>
            <a:spLocks noGrp="1"/>
          </p:cNvSpPr>
          <p:nvPr>
            <p:ph idx="1"/>
          </p:nvPr>
        </p:nvSpPr>
        <p:spPr>
          <a:xfrm flipH="1" flipV="1">
            <a:off x="11353800" y="-1505527"/>
            <a:ext cx="838200" cy="3331152"/>
          </a:xfrm>
        </p:spPr>
        <p:txBody>
          <a:bodyPr/>
          <a:lstStyle/>
          <a:p>
            <a:endParaRPr lang="en-GB" dirty="0"/>
          </a:p>
        </p:txBody>
      </p:sp>
      <p:pic>
        <p:nvPicPr>
          <p:cNvPr id="4" name="Picture 2" descr="Introduction to vital signs - Osmosis Video Library"/>
          <p:cNvPicPr>
            <a:picLocks noChangeAspect="1" noChangeArrowheads="1"/>
          </p:cNvPicPr>
          <p:nvPr/>
        </p:nvPicPr>
        <p:blipFill rotWithShape="1">
          <a:blip r:embed="rId2">
            <a:extLst>
              <a:ext uri="{28A0092B-C50C-407E-A947-70E740481C1C}">
                <a14:useLocalDpi xmlns:a14="http://schemas.microsoft.com/office/drawing/2010/main" val="0"/>
              </a:ext>
            </a:extLst>
          </a:blip>
          <a:srcRect t="14015" r="14771" b="50948"/>
          <a:stretch/>
        </p:blipFill>
        <p:spPr bwMode="auto">
          <a:xfrm>
            <a:off x="449486" y="3962399"/>
            <a:ext cx="10904314" cy="2521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890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i="1" dirty="0" smtClean="0"/>
              <a:t>Any questions?</a:t>
            </a:r>
            <a:endParaRPr lang="en-GB" i="1"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30023369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238" y="1037386"/>
            <a:ext cx="10515600" cy="2522628"/>
          </a:xfrm>
        </p:spPr>
        <p:txBody>
          <a:bodyPr>
            <a:normAutofit fontScale="90000"/>
          </a:bodyPr>
          <a:lstStyle/>
          <a:p>
            <a:pPr algn="ctr"/>
            <a:r>
              <a:rPr lang="en-GB" i="1" dirty="0"/>
              <a:t>Activity! Lets discuss </a:t>
            </a:r>
            <a:r>
              <a:rPr lang="en-GB" i="1" dirty="0" smtClean="0"/>
              <a:t/>
            </a:r>
            <a:br>
              <a:rPr lang="en-GB" i="1" dirty="0" smtClean="0"/>
            </a:br>
            <a:r>
              <a:rPr lang="en-GB" i="1" dirty="0"/>
              <a:t/>
            </a:r>
            <a:br>
              <a:rPr lang="en-GB" i="1" dirty="0"/>
            </a:br>
            <a:r>
              <a:rPr lang="en-GB" dirty="0" smtClean="0"/>
              <a:t>Think</a:t>
            </a:r>
            <a:r>
              <a:rPr lang="en-GB" dirty="0" smtClean="0"/>
              <a:t>; </a:t>
            </a:r>
            <a:r>
              <a:rPr lang="en-GB" sz="5400" dirty="0" smtClean="0"/>
              <a:t>what</a:t>
            </a:r>
            <a:r>
              <a:rPr lang="en-GB" dirty="0" smtClean="0"/>
              <a:t> would be important to you if you were the patient?</a:t>
            </a:r>
            <a:endParaRPr lang="en-GB" dirty="0"/>
          </a:p>
        </p:txBody>
      </p:sp>
      <p:sp>
        <p:nvSpPr>
          <p:cNvPr id="3" name="Text Placeholder 2"/>
          <p:cNvSpPr>
            <a:spLocks noGrp="1"/>
          </p:cNvSpPr>
          <p:nvPr>
            <p:ph type="body" idx="1"/>
          </p:nvPr>
        </p:nvSpPr>
        <p:spPr>
          <a:xfrm>
            <a:off x="20060380" y="24096908"/>
            <a:ext cx="7038058" cy="1114457"/>
          </a:xfrm>
        </p:spPr>
        <p:txBody>
          <a:bodyPr/>
          <a:lstStyle/>
          <a:p>
            <a:endParaRPr lang="en-GB" dirty="0"/>
          </a:p>
        </p:txBody>
      </p:sp>
      <p:pic>
        <p:nvPicPr>
          <p:cNvPr id="6148" name="Picture 4" descr="Thinking Vector Art, Icons, and Graphics for Free Downloa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4506" y="3560014"/>
            <a:ext cx="3297986" cy="3297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85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Safe moving and handling refresher</a:t>
            </a:r>
            <a:endParaRPr lang="en-GB" dirty="0"/>
          </a:p>
        </p:txBody>
      </p:sp>
      <p:pic>
        <p:nvPicPr>
          <p:cNvPr id="12290" name="Picture 2" descr="Moving and Handling: Why helping Mum out of a chair can be a dangerous  thing to do | Home Care Services | Bluebird Care Birmingham Ea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502" y="3265612"/>
            <a:ext cx="3197225" cy="359238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Moving &amp; Handling Theory Course - People Moving &amp; Handling - IBIS Train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Moving &amp; Handling Theor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a:picLocks noChangeAspect="1"/>
          </p:cNvPicPr>
          <p:nvPr/>
        </p:nvPicPr>
        <p:blipFill rotWithShape="1">
          <a:blip r:embed="rId3"/>
          <a:srcRect l="60176" t="24140" r="15876" b="27111"/>
          <a:stretch/>
        </p:blipFill>
        <p:spPr>
          <a:xfrm>
            <a:off x="8067915" y="3116482"/>
            <a:ext cx="3267545" cy="3741518"/>
          </a:xfrm>
          <a:prstGeom prst="rect">
            <a:avLst/>
          </a:prstGeom>
        </p:spPr>
      </p:pic>
      <p:sp>
        <p:nvSpPr>
          <p:cNvPr id="6" name="AutoShape 8" descr="Moving &amp; Handling Theory"/>
          <p:cNvSpPr>
            <a:spLocks noGrp="1" noChangeAspect="1" noChangeArrowheads="1"/>
          </p:cNvSpPr>
          <p:nvPr>
            <p:ph type="subTitle"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403323787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Moving and handling refresher</a:t>
            </a:r>
            <a:endParaRPr lang="en-GB" dirty="0"/>
          </a:p>
        </p:txBody>
      </p:sp>
      <p:sp>
        <p:nvSpPr>
          <p:cNvPr id="3" name="Content Placeholder 2"/>
          <p:cNvSpPr>
            <a:spLocks noGrp="1"/>
          </p:cNvSpPr>
          <p:nvPr>
            <p:ph idx="1"/>
          </p:nvPr>
        </p:nvSpPr>
        <p:spPr>
          <a:xfrm>
            <a:off x="838200" y="3084945"/>
            <a:ext cx="10515600" cy="3092018"/>
          </a:xfrm>
        </p:spPr>
        <p:txBody>
          <a:bodyPr/>
          <a:lstStyle/>
          <a:p>
            <a:pPr marL="0" indent="0" algn="ctr">
              <a:buNone/>
            </a:pPr>
            <a:r>
              <a:rPr lang="en-GB" dirty="0" smtClean="0"/>
              <a:t>What can you remember from your session with Donna on Tuesday?</a:t>
            </a:r>
            <a:endParaRPr lang="en-GB" dirty="0"/>
          </a:p>
        </p:txBody>
      </p:sp>
      <p:sp>
        <p:nvSpPr>
          <p:cNvPr id="4" name="AutoShape 2" descr="Moving &amp; Handling Theory Course - People Moving &amp; Handling - IBIS Train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2" descr="7 Toxic Thinking Mistakes That Will Keep You From Being Mentally Strong |  Inc.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9037" y="4159735"/>
            <a:ext cx="4721226" cy="2655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7012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xEl>
                                              <p:pRg st="0" end="0"/>
                                            </p:txEl>
                                          </p:spTgt>
                                        </p:tgtEl>
                                        <p:attrNameLst>
                                          <p:attrName>ppt_x</p:attrName>
                                          <p:attrName>ppt_y</p:attrName>
                                        </p:attrNameLst>
                                      </p:cBhvr>
                                    </p:animMotion>
                                    <p:animRot by="1500000">
                                      <p:cBhvr>
                                        <p:cTn id="7" dur="125" fill="hold">
                                          <p:stCondLst>
                                            <p:cond delay="0"/>
                                          </p:stCondLst>
                                        </p:cTn>
                                        <p:tgtEl>
                                          <p:spTgt spid="3">
                                            <p:txEl>
                                              <p:pRg st="0" end="0"/>
                                            </p:txEl>
                                          </p:spTgt>
                                        </p:tgtEl>
                                        <p:attrNameLst>
                                          <p:attrName>r</p:attrName>
                                        </p:attrNameLst>
                                      </p:cBhvr>
                                    </p:animRot>
                                    <p:animRot by="-1500000">
                                      <p:cBhvr>
                                        <p:cTn id="8" dur="125" fill="hold">
                                          <p:stCondLst>
                                            <p:cond delay="125"/>
                                          </p:stCondLst>
                                        </p:cTn>
                                        <p:tgtEl>
                                          <p:spTgt spid="3">
                                            <p:txEl>
                                              <p:pRg st="0" end="0"/>
                                            </p:txEl>
                                          </p:spTgt>
                                        </p:tgtEl>
                                        <p:attrNameLst>
                                          <p:attrName>r</p:attrName>
                                        </p:attrNameLst>
                                      </p:cBhvr>
                                    </p:animRot>
                                    <p:animRot by="-1500000">
                                      <p:cBhvr>
                                        <p:cTn id="9" dur="125" fill="hold">
                                          <p:stCondLst>
                                            <p:cond delay="250"/>
                                          </p:stCondLst>
                                        </p:cTn>
                                        <p:tgtEl>
                                          <p:spTgt spid="3">
                                            <p:txEl>
                                              <p:pRg st="0" end="0"/>
                                            </p:txEl>
                                          </p:spTgt>
                                        </p:tgtEl>
                                        <p:attrNameLst>
                                          <p:attrName>r</p:attrName>
                                        </p:attrNameLst>
                                      </p:cBhvr>
                                    </p:animRot>
                                    <p:animRot by="1500000">
                                      <p:cBhvr>
                                        <p:cTn id="10" dur="125" fill="hold">
                                          <p:stCondLst>
                                            <p:cond delay="375"/>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5300" b="1" dirty="0"/>
              <a:t>Risk </a:t>
            </a:r>
            <a:r>
              <a:rPr lang="en-GB" sz="5300" b="1" dirty="0" smtClean="0"/>
              <a:t>assessment </a:t>
            </a:r>
            <a:r>
              <a:rPr lang="en-GB" dirty="0" smtClean="0"/>
              <a:t>– can you remember what the acronym is that we use? </a:t>
            </a:r>
            <a:r>
              <a:rPr lang="en-GB" dirty="0"/>
              <a:t/>
            </a:r>
            <a:br>
              <a:rPr lang="en-GB" dirty="0"/>
            </a:br>
            <a:endParaRPr lang="en-GB" dirty="0"/>
          </a:p>
        </p:txBody>
      </p:sp>
      <p:sp>
        <p:nvSpPr>
          <p:cNvPr id="3" name="Content Placeholder 2"/>
          <p:cNvSpPr>
            <a:spLocks noGrp="1"/>
          </p:cNvSpPr>
          <p:nvPr>
            <p:ph idx="1"/>
          </p:nvPr>
        </p:nvSpPr>
        <p:spPr/>
        <p:txBody>
          <a:bodyPr>
            <a:normAutofit fontScale="92500" lnSpcReduction="20000"/>
          </a:bodyPr>
          <a:lstStyle/>
          <a:p>
            <a:pPr marL="0" indent="0" algn="ctr">
              <a:buNone/>
            </a:pPr>
            <a:r>
              <a:rPr lang="en-GB" sz="9600" b="1" dirty="0" smtClean="0">
                <a:solidFill>
                  <a:srgbClr val="FF0000"/>
                </a:solidFill>
                <a:effectLst>
                  <a:outerShdw blurRad="38100" dist="38100" dir="2700000" algn="tl">
                    <a:srgbClr val="000000">
                      <a:alpha val="43137"/>
                    </a:srgbClr>
                  </a:outerShdw>
                </a:effectLst>
              </a:rPr>
              <a:t>E</a:t>
            </a:r>
            <a:r>
              <a:rPr lang="en-GB" sz="9600" b="1" dirty="0" smtClean="0">
                <a:effectLst>
                  <a:outerShdw blurRad="38100" dist="38100" dir="2700000" algn="tl">
                    <a:srgbClr val="000000">
                      <a:alpha val="43137"/>
                    </a:srgbClr>
                  </a:outerShdw>
                </a:effectLst>
              </a:rPr>
              <a:t>-</a:t>
            </a:r>
            <a:r>
              <a:rPr lang="en-GB" sz="9600" b="1" dirty="0" smtClean="0">
                <a:solidFill>
                  <a:srgbClr val="FFC000"/>
                </a:solidFill>
                <a:effectLst>
                  <a:outerShdw blurRad="38100" dist="38100" dir="2700000" algn="tl">
                    <a:srgbClr val="000000">
                      <a:alpha val="43137"/>
                    </a:srgbClr>
                  </a:outerShdw>
                </a:effectLst>
              </a:rPr>
              <a:t>L</a:t>
            </a:r>
            <a:r>
              <a:rPr lang="en-GB" sz="9600" b="1" dirty="0" smtClean="0">
                <a:effectLst>
                  <a:outerShdw blurRad="38100" dist="38100" dir="2700000" algn="tl">
                    <a:srgbClr val="000000">
                      <a:alpha val="43137"/>
                    </a:srgbClr>
                  </a:outerShdw>
                </a:effectLst>
              </a:rPr>
              <a:t>-</a:t>
            </a:r>
            <a:r>
              <a:rPr lang="en-GB" sz="9600" b="1" dirty="0" smtClean="0">
                <a:solidFill>
                  <a:srgbClr val="FFFF00"/>
                </a:solidFill>
                <a:effectLst>
                  <a:outerShdw blurRad="38100" dist="38100" dir="2700000" algn="tl">
                    <a:srgbClr val="000000">
                      <a:alpha val="43137"/>
                    </a:srgbClr>
                  </a:outerShdw>
                </a:effectLst>
              </a:rPr>
              <a:t>I</a:t>
            </a:r>
            <a:r>
              <a:rPr lang="en-GB" sz="9600" b="1" dirty="0" smtClean="0">
                <a:effectLst>
                  <a:outerShdw blurRad="38100" dist="38100" dir="2700000" algn="tl">
                    <a:srgbClr val="000000">
                      <a:alpha val="43137"/>
                    </a:srgbClr>
                  </a:outerShdw>
                </a:effectLst>
              </a:rPr>
              <a:t>-</a:t>
            </a:r>
            <a:r>
              <a:rPr lang="en-GB" sz="9600" b="1" dirty="0" smtClean="0">
                <a:solidFill>
                  <a:srgbClr val="00B050"/>
                </a:solidFill>
                <a:effectLst>
                  <a:outerShdw blurRad="38100" dist="38100" dir="2700000" algn="tl">
                    <a:srgbClr val="000000">
                      <a:alpha val="43137"/>
                    </a:srgbClr>
                  </a:outerShdw>
                </a:effectLst>
              </a:rPr>
              <a:t>T</a:t>
            </a:r>
            <a:r>
              <a:rPr lang="en-GB" sz="9600" b="1" dirty="0" smtClean="0">
                <a:effectLst>
                  <a:outerShdw blurRad="38100" dist="38100" dir="2700000" algn="tl">
                    <a:srgbClr val="000000">
                      <a:alpha val="43137"/>
                    </a:srgbClr>
                  </a:outerShdw>
                </a:effectLst>
              </a:rPr>
              <a:t>-</a:t>
            </a:r>
            <a:r>
              <a:rPr lang="en-GB" sz="9600" b="1" dirty="0" smtClean="0">
                <a:solidFill>
                  <a:schemeClr val="accent5"/>
                </a:solidFill>
                <a:effectLst>
                  <a:outerShdw blurRad="38100" dist="38100" dir="2700000" algn="tl">
                    <a:srgbClr val="000000">
                      <a:alpha val="43137"/>
                    </a:srgbClr>
                  </a:outerShdw>
                </a:effectLst>
              </a:rPr>
              <a:t>E</a:t>
            </a:r>
          </a:p>
          <a:p>
            <a:pPr marL="0" indent="0">
              <a:buNone/>
            </a:pPr>
            <a:endParaRPr lang="en-GB" dirty="0" smtClean="0"/>
          </a:p>
          <a:p>
            <a:pPr marL="0" indent="0">
              <a:buNone/>
            </a:pPr>
            <a:r>
              <a:rPr lang="en-GB" sz="4300" dirty="0" smtClean="0"/>
              <a:t>E	Environment </a:t>
            </a:r>
          </a:p>
          <a:p>
            <a:pPr marL="0" indent="0">
              <a:buNone/>
            </a:pPr>
            <a:r>
              <a:rPr lang="en-GB" sz="4300" dirty="0" smtClean="0"/>
              <a:t>L 	Load </a:t>
            </a:r>
          </a:p>
          <a:p>
            <a:pPr marL="0" indent="0">
              <a:buNone/>
            </a:pPr>
            <a:r>
              <a:rPr lang="en-GB" sz="4300" dirty="0" smtClean="0"/>
              <a:t>I 	Individual’s </a:t>
            </a:r>
            <a:r>
              <a:rPr lang="en-GB" sz="4300" dirty="0"/>
              <a:t>capabilities </a:t>
            </a:r>
            <a:endParaRPr lang="en-GB" sz="4300" dirty="0" smtClean="0"/>
          </a:p>
          <a:p>
            <a:pPr marL="0" indent="0">
              <a:buNone/>
            </a:pPr>
            <a:r>
              <a:rPr lang="en-GB" sz="4300" dirty="0" smtClean="0"/>
              <a:t>T 	Task </a:t>
            </a:r>
          </a:p>
          <a:p>
            <a:pPr marL="0" indent="0">
              <a:buNone/>
            </a:pPr>
            <a:r>
              <a:rPr lang="en-GB" sz="4300" dirty="0" smtClean="0"/>
              <a:t>E 	Equipment</a:t>
            </a:r>
            <a:endParaRPr lang="en-GB" sz="4300" dirty="0"/>
          </a:p>
        </p:txBody>
      </p:sp>
    </p:spTree>
    <p:extLst>
      <p:ext uri="{BB962C8B-B14F-4D97-AF65-F5344CB8AC3E}">
        <p14:creationId xmlns:p14="http://schemas.microsoft.com/office/powerpoint/2010/main" val="85916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a:t>A</a:t>
            </a:r>
            <a:r>
              <a:rPr lang="en-GB" i="1" dirty="0" smtClean="0"/>
              <a:t>ctivity; please talk to me about the following in relation to moving and handling</a:t>
            </a:r>
            <a:endParaRPr lang="en-GB" i="1" dirty="0"/>
          </a:p>
        </p:txBody>
      </p:sp>
      <p:sp>
        <p:nvSpPr>
          <p:cNvPr id="3" name="Content Placeholder 2"/>
          <p:cNvSpPr>
            <a:spLocks noGrp="1"/>
          </p:cNvSpPr>
          <p:nvPr>
            <p:ph idx="1"/>
          </p:nvPr>
        </p:nvSpPr>
        <p:spPr>
          <a:xfrm>
            <a:off x="838200" y="1597891"/>
            <a:ext cx="10515600" cy="4939290"/>
          </a:xfrm>
        </p:spPr>
        <p:txBody>
          <a:bodyPr>
            <a:normAutofit fontScale="92500" lnSpcReduction="20000"/>
          </a:bodyPr>
          <a:lstStyle/>
          <a:p>
            <a:endParaRPr lang="en-GB" dirty="0"/>
          </a:p>
          <a:p>
            <a:pPr marL="0" indent="0">
              <a:buNone/>
            </a:pPr>
            <a:r>
              <a:rPr lang="en-GB" sz="7100" b="1" dirty="0" smtClean="0">
                <a:solidFill>
                  <a:srgbClr val="FF0000"/>
                </a:solidFill>
                <a:effectLst>
                  <a:outerShdw blurRad="38100" dist="38100" dir="2700000" algn="tl">
                    <a:srgbClr val="000000">
                      <a:alpha val="43137"/>
                    </a:srgbClr>
                  </a:outerShdw>
                </a:effectLst>
              </a:rPr>
              <a:t>Posture</a:t>
            </a:r>
          </a:p>
          <a:p>
            <a:pPr marL="0" indent="0">
              <a:buNone/>
            </a:pPr>
            <a:r>
              <a:rPr lang="en-GB" sz="4800" dirty="0" smtClean="0"/>
              <a:t>						</a:t>
            </a:r>
            <a:r>
              <a:rPr lang="en-GB" sz="7100" b="1" dirty="0" smtClean="0">
                <a:solidFill>
                  <a:srgbClr val="7030A0"/>
                </a:solidFill>
                <a:effectLst>
                  <a:outerShdw blurRad="38100" dist="38100" dir="2700000" algn="tl">
                    <a:srgbClr val="000000">
                      <a:alpha val="43137"/>
                    </a:srgbClr>
                  </a:outerShdw>
                </a:effectLst>
              </a:rPr>
              <a:t>Positioning</a:t>
            </a:r>
            <a:r>
              <a:rPr lang="en-GB" sz="4800" dirty="0" smtClean="0"/>
              <a:t> </a:t>
            </a:r>
          </a:p>
          <a:p>
            <a:pPr marL="0" indent="0">
              <a:buNone/>
            </a:pPr>
            <a:r>
              <a:rPr lang="en-GB" sz="4800" dirty="0" smtClean="0"/>
              <a:t>		</a:t>
            </a:r>
            <a:r>
              <a:rPr lang="en-GB" sz="7100" b="1" dirty="0" smtClean="0">
                <a:solidFill>
                  <a:srgbClr val="FFC000"/>
                </a:solidFill>
                <a:effectLst>
                  <a:outerShdw blurRad="38100" dist="38100" dir="2700000" algn="tl">
                    <a:srgbClr val="000000">
                      <a:alpha val="43137"/>
                    </a:srgbClr>
                  </a:outerShdw>
                </a:effectLst>
              </a:rPr>
              <a:t>Care plans</a:t>
            </a:r>
          </a:p>
          <a:p>
            <a:pPr marL="0" indent="0">
              <a:buNone/>
            </a:pPr>
            <a:r>
              <a:rPr lang="en-GB" sz="4800" dirty="0" smtClean="0"/>
              <a:t>								</a:t>
            </a:r>
            <a:r>
              <a:rPr lang="en-GB" sz="7100" b="1" dirty="0" smtClean="0">
                <a:solidFill>
                  <a:srgbClr val="00B050"/>
                </a:solidFill>
                <a:effectLst>
                  <a:outerShdw blurRad="38100" dist="38100" dir="2700000" algn="tl">
                    <a:srgbClr val="000000">
                      <a:alpha val="43137"/>
                    </a:srgbClr>
                  </a:outerShdw>
                </a:effectLst>
              </a:rPr>
              <a:t>Safety</a:t>
            </a:r>
            <a:r>
              <a:rPr lang="en-GB" sz="4800" b="1" dirty="0" smtClean="0">
                <a:solidFill>
                  <a:srgbClr val="00B050"/>
                </a:solidFill>
                <a:effectLst>
                  <a:outerShdw blurRad="38100" dist="38100" dir="2700000" algn="tl">
                    <a:srgbClr val="000000">
                      <a:alpha val="43137"/>
                    </a:srgbClr>
                  </a:outerShdw>
                </a:effectLst>
              </a:rPr>
              <a:t> </a:t>
            </a:r>
          </a:p>
          <a:p>
            <a:pPr marL="0" indent="0">
              <a:buNone/>
            </a:pPr>
            <a:r>
              <a:rPr lang="en-GB" sz="7100" b="1" dirty="0" smtClean="0">
                <a:solidFill>
                  <a:srgbClr val="0070C0"/>
                </a:solidFill>
                <a:effectLst>
                  <a:outerShdw blurRad="38100" dist="38100" dir="2700000" algn="tl">
                    <a:srgbClr val="000000">
                      <a:alpha val="43137"/>
                    </a:srgbClr>
                  </a:outerShdw>
                </a:effectLst>
              </a:rPr>
              <a:t>	Communication</a:t>
            </a:r>
            <a:endParaRPr lang="en-GB" sz="71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10026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3">
                                            <p:txEl>
                                              <p:pRg st="1" end="1"/>
                                            </p:txEl>
                                          </p:spTgt>
                                        </p:tgtEl>
                                        <p:attrNameLst>
                                          <p:attrName>r</p:attrName>
                                        </p:attrNameLst>
                                      </p:cBhvr>
                                    </p:animRot>
                                    <p:animRot by="-240000">
                                      <p:cBhvr>
                                        <p:cTn id="15" dur="200" fill="hold">
                                          <p:stCondLst>
                                            <p:cond delay="200"/>
                                          </p:stCondLst>
                                        </p:cTn>
                                        <p:tgtEl>
                                          <p:spTgt spid="3">
                                            <p:txEl>
                                              <p:pRg st="1" end="1"/>
                                            </p:txEl>
                                          </p:spTgt>
                                        </p:tgtEl>
                                        <p:attrNameLst>
                                          <p:attrName>r</p:attrName>
                                        </p:attrNameLst>
                                      </p:cBhvr>
                                    </p:animRot>
                                    <p:animRot by="240000">
                                      <p:cBhvr>
                                        <p:cTn id="16" dur="200" fill="hold">
                                          <p:stCondLst>
                                            <p:cond delay="400"/>
                                          </p:stCondLst>
                                        </p:cTn>
                                        <p:tgtEl>
                                          <p:spTgt spid="3">
                                            <p:txEl>
                                              <p:pRg st="1" end="1"/>
                                            </p:txEl>
                                          </p:spTgt>
                                        </p:tgtEl>
                                        <p:attrNameLst>
                                          <p:attrName>r</p:attrName>
                                        </p:attrNameLst>
                                      </p:cBhvr>
                                    </p:animRot>
                                    <p:animRot by="-240000">
                                      <p:cBhvr>
                                        <p:cTn id="17" dur="200" fill="hold">
                                          <p:stCondLst>
                                            <p:cond delay="600"/>
                                          </p:stCondLst>
                                        </p:cTn>
                                        <p:tgtEl>
                                          <p:spTgt spid="3">
                                            <p:txEl>
                                              <p:pRg st="1" end="1"/>
                                            </p:txEl>
                                          </p:spTgt>
                                        </p:tgtEl>
                                        <p:attrNameLst>
                                          <p:attrName>r</p:attrName>
                                        </p:attrNameLst>
                                      </p:cBhvr>
                                    </p:animRot>
                                    <p:animRot by="120000">
                                      <p:cBhvr>
                                        <p:cTn id="18" dur="200" fill="hold">
                                          <p:stCondLst>
                                            <p:cond delay="800"/>
                                          </p:stCondLst>
                                        </p:cTn>
                                        <p:tgtEl>
                                          <p:spTgt spid="3">
                                            <p:txEl>
                                              <p:pRg st="1" end="1"/>
                                            </p:txEl>
                                          </p:spTgt>
                                        </p:tgtEl>
                                        <p:attrNameLst>
                                          <p:attrName>r</p:attrName>
                                        </p:attrNameLst>
                                      </p:cBhvr>
                                    </p:animRot>
                                  </p:childTnLst>
                                </p:cTn>
                              </p:par>
                              <p:par>
                                <p:cTn id="19" presetID="32" presetClass="emph" presetSubtype="0" fill="hold" nodeType="withEffect">
                                  <p:stCondLst>
                                    <p:cond delay="0"/>
                                  </p:stCondLst>
                                  <p:childTnLst>
                                    <p:animRot by="120000">
                                      <p:cBhvr>
                                        <p:cTn id="20" dur="100" fill="hold">
                                          <p:stCondLst>
                                            <p:cond delay="0"/>
                                          </p:stCondLst>
                                        </p:cTn>
                                        <p:tgtEl>
                                          <p:spTgt spid="3">
                                            <p:txEl>
                                              <p:pRg st="2" end="2"/>
                                            </p:txEl>
                                          </p:spTgt>
                                        </p:tgtEl>
                                        <p:attrNameLst>
                                          <p:attrName>r</p:attrName>
                                        </p:attrNameLst>
                                      </p:cBhvr>
                                    </p:animRot>
                                    <p:animRot by="-240000">
                                      <p:cBhvr>
                                        <p:cTn id="21" dur="200" fill="hold">
                                          <p:stCondLst>
                                            <p:cond delay="200"/>
                                          </p:stCondLst>
                                        </p:cTn>
                                        <p:tgtEl>
                                          <p:spTgt spid="3">
                                            <p:txEl>
                                              <p:pRg st="2" end="2"/>
                                            </p:txEl>
                                          </p:spTgt>
                                        </p:tgtEl>
                                        <p:attrNameLst>
                                          <p:attrName>r</p:attrName>
                                        </p:attrNameLst>
                                      </p:cBhvr>
                                    </p:animRot>
                                    <p:animRot by="240000">
                                      <p:cBhvr>
                                        <p:cTn id="22" dur="200" fill="hold">
                                          <p:stCondLst>
                                            <p:cond delay="400"/>
                                          </p:stCondLst>
                                        </p:cTn>
                                        <p:tgtEl>
                                          <p:spTgt spid="3">
                                            <p:txEl>
                                              <p:pRg st="2" end="2"/>
                                            </p:txEl>
                                          </p:spTgt>
                                        </p:tgtEl>
                                        <p:attrNameLst>
                                          <p:attrName>r</p:attrName>
                                        </p:attrNameLst>
                                      </p:cBhvr>
                                    </p:animRot>
                                    <p:animRot by="-240000">
                                      <p:cBhvr>
                                        <p:cTn id="23" dur="200" fill="hold">
                                          <p:stCondLst>
                                            <p:cond delay="600"/>
                                          </p:stCondLst>
                                        </p:cTn>
                                        <p:tgtEl>
                                          <p:spTgt spid="3">
                                            <p:txEl>
                                              <p:pRg st="2" end="2"/>
                                            </p:txEl>
                                          </p:spTgt>
                                        </p:tgtEl>
                                        <p:attrNameLst>
                                          <p:attrName>r</p:attrName>
                                        </p:attrNameLst>
                                      </p:cBhvr>
                                    </p:animRot>
                                    <p:animRot by="120000">
                                      <p:cBhvr>
                                        <p:cTn id="24" dur="200" fill="hold">
                                          <p:stCondLst>
                                            <p:cond delay="800"/>
                                          </p:stCondLst>
                                        </p:cTn>
                                        <p:tgtEl>
                                          <p:spTgt spid="3">
                                            <p:txEl>
                                              <p:pRg st="2" end="2"/>
                                            </p:txEl>
                                          </p:spTgt>
                                        </p:tgtEl>
                                        <p:attrNameLst>
                                          <p:attrName>r</p:attrName>
                                        </p:attrNameLst>
                                      </p:cBhvr>
                                    </p:animRot>
                                  </p:childTnLst>
                                </p:cTn>
                              </p:par>
                              <p:par>
                                <p:cTn id="25" presetID="32" presetClass="emph" presetSubtype="0" fill="hold" nodeType="withEffect">
                                  <p:stCondLst>
                                    <p:cond delay="0"/>
                                  </p:stCondLst>
                                  <p:childTnLst>
                                    <p:animRot by="120000">
                                      <p:cBhvr>
                                        <p:cTn id="26" dur="100" fill="hold">
                                          <p:stCondLst>
                                            <p:cond delay="0"/>
                                          </p:stCondLst>
                                        </p:cTn>
                                        <p:tgtEl>
                                          <p:spTgt spid="3">
                                            <p:txEl>
                                              <p:pRg st="3" end="3"/>
                                            </p:txEl>
                                          </p:spTgt>
                                        </p:tgtEl>
                                        <p:attrNameLst>
                                          <p:attrName>r</p:attrName>
                                        </p:attrNameLst>
                                      </p:cBhvr>
                                    </p:animRot>
                                    <p:animRot by="-240000">
                                      <p:cBhvr>
                                        <p:cTn id="27" dur="200" fill="hold">
                                          <p:stCondLst>
                                            <p:cond delay="200"/>
                                          </p:stCondLst>
                                        </p:cTn>
                                        <p:tgtEl>
                                          <p:spTgt spid="3">
                                            <p:txEl>
                                              <p:pRg st="3" end="3"/>
                                            </p:txEl>
                                          </p:spTgt>
                                        </p:tgtEl>
                                        <p:attrNameLst>
                                          <p:attrName>r</p:attrName>
                                        </p:attrNameLst>
                                      </p:cBhvr>
                                    </p:animRot>
                                    <p:animRot by="240000">
                                      <p:cBhvr>
                                        <p:cTn id="28" dur="200" fill="hold">
                                          <p:stCondLst>
                                            <p:cond delay="400"/>
                                          </p:stCondLst>
                                        </p:cTn>
                                        <p:tgtEl>
                                          <p:spTgt spid="3">
                                            <p:txEl>
                                              <p:pRg st="3" end="3"/>
                                            </p:txEl>
                                          </p:spTgt>
                                        </p:tgtEl>
                                        <p:attrNameLst>
                                          <p:attrName>r</p:attrName>
                                        </p:attrNameLst>
                                      </p:cBhvr>
                                    </p:animRot>
                                    <p:animRot by="-240000">
                                      <p:cBhvr>
                                        <p:cTn id="29" dur="200" fill="hold">
                                          <p:stCondLst>
                                            <p:cond delay="600"/>
                                          </p:stCondLst>
                                        </p:cTn>
                                        <p:tgtEl>
                                          <p:spTgt spid="3">
                                            <p:txEl>
                                              <p:pRg st="3" end="3"/>
                                            </p:txEl>
                                          </p:spTgt>
                                        </p:tgtEl>
                                        <p:attrNameLst>
                                          <p:attrName>r</p:attrName>
                                        </p:attrNameLst>
                                      </p:cBhvr>
                                    </p:animRot>
                                    <p:animRot by="120000">
                                      <p:cBhvr>
                                        <p:cTn id="30" dur="200" fill="hold">
                                          <p:stCondLst>
                                            <p:cond delay="800"/>
                                          </p:stCondLst>
                                        </p:cTn>
                                        <p:tgtEl>
                                          <p:spTgt spid="3">
                                            <p:txEl>
                                              <p:pRg st="3" end="3"/>
                                            </p:txEl>
                                          </p:spTgt>
                                        </p:tgtEl>
                                        <p:attrNameLst>
                                          <p:attrName>r</p:attrName>
                                        </p:attrNameLst>
                                      </p:cBhvr>
                                    </p:animRot>
                                  </p:childTnLst>
                                </p:cTn>
                              </p:par>
                              <p:par>
                                <p:cTn id="31" presetID="32" presetClass="emph" presetSubtype="0" fill="hold" nodeType="withEffect">
                                  <p:stCondLst>
                                    <p:cond delay="0"/>
                                  </p:stCondLst>
                                  <p:childTnLst>
                                    <p:animRot by="120000">
                                      <p:cBhvr>
                                        <p:cTn id="32" dur="100" fill="hold">
                                          <p:stCondLst>
                                            <p:cond delay="0"/>
                                          </p:stCondLst>
                                        </p:cTn>
                                        <p:tgtEl>
                                          <p:spTgt spid="3">
                                            <p:txEl>
                                              <p:pRg st="4" end="4"/>
                                            </p:txEl>
                                          </p:spTgt>
                                        </p:tgtEl>
                                        <p:attrNameLst>
                                          <p:attrName>r</p:attrName>
                                        </p:attrNameLst>
                                      </p:cBhvr>
                                    </p:animRot>
                                    <p:animRot by="-240000">
                                      <p:cBhvr>
                                        <p:cTn id="33" dur="200" fill="hold">
                                          <p:stCondLst>
                                            <p:cond delay="200"/>
                                          </p:stCondLst>
                                        </p:cTn>
                                        <p:tgtEl>
                                          <p:spTgt spid="3">
                                            <p:txEl>
                                              <p:pRg st="4" end="4"/>
                                            </p:txEl>
                                          </p:spTgt>
                                        </p:tgtEl>
                                        <p:attrNameLst>
                                          <p:attrName>r</p:attrName>
                                        </p:attrNameLst>
                                      </p:cBhvr>
                                    </p:animRot>
                                    <p:animRot by="240000">
                                      <p:cBhvr>
                                        <p:cTn id="34" dur="200" fill="hold">
                                          <p:stCondLst>
                                            <p:cond delay="400"/>
                                          </p:stCondLst>
                                        </p:cTn>
                                        <p:tgtEl>
                                          <p:spTgt spid="3">
                                            <p:txEl>
                                              <p:pRg st="4" end="4"/>
                                            </p:txEl>
                                          </p:spTgt>
                                        </p:tgtEl>
                                        <p:attrNameLst>
                                          <p:attrName>r</p:attrName>
                                        </p:attrNameLst>
                                      </p:cBhvr>
                                    </p:animRot>
                                    <p:animRot by="-240000">
                                      <p:cBhvr>
                                        <p:cTn id="35" dur="200" fill="hold">
                                          <p:stCondLst>
                                            <p:cond delay="600"/>
                                          </p:stCondLst>
                                        </p:cTn>
                                        <p:tgtEl>
                                          <p:spTgt spid="3">
                                            <p:txEl>
                                              <p:pRg st="4" end="4"/>
                                            </p:txEl>
                                          </p:spTgt>
                                        </p:tgtEl>
                                        <p:attrNameLst>
                                          <p:attrName>r</p:attrName>
                                        </p:attrNameLst>
                                      </p:cBhvr>
                                    </p:animRot>
                                    <p:animRot by="120000">
                                      <p:cBhvr>
                                        <p:cTn id="36" dur="200" fill="hold">
                                          <p:stCondLst>
                                            <p:cond delay="800"/>
                                          </p:stCondLst>
                                        </p:cTn>
                                        <p:tgtEl>
                                          <p:spTgt spid="3">
                                            <p:txEl>
                                              <p:pRg st="4" end="4"/>
                                            </p:txEl>
                                          </p:spTgt>
                                        </p:tgtEl>
                                        <p:attrNameLst>
                                          <p:attrName>r</p:attrName>
                                        </p:attrNameLst>
                                      </p:cBhvr>
                                    </p:animRot>
                                  </p:childTnLst>
                                </p:cTn>
                              </p:par>
                              <p:par>
                                <p:cTn id="37" presetID="32" presetClass="emph" presetSubtype="0" fill="hold" nodeType="withEffect">
                                  <p:stCondLst>
                                    <p:cond delay="0"/>
                                  </p:stCondLst>
                                  <p:childTnLst>
                                    <p:animRot by="120000">
                                      <p:cBhvr>
                                        <p:cTn id="38" dur="100" fill="hold">
                                          <p:stCondLst>
                                            <p:cond delay="0"/>
                                          </p:stCondLst>
                                        </p:cTn>
                                        <p:tgtEl>
                                          <p:spTgt spid="3">
                                            <p:txEl>
                                              <p:pRg st="5" end="5"/>
                                            </p:txEl>
                                          </p:spTgt>
                                        </p:tgtEl>
                                        <p:attrNameLst>
                                          <p:attrName>r</p:attrName>
                                        </p:attrNameLst>
                                      </p:cBhvr>
                                    </p:animRot>
                                    <p:animRot by="-240000">
                                      <p:cBhvr>
                                        <p:cTn id="39" dur="200" fill="hold">
                                          <p:stCondLst>
                                            <p:cond delay="200"/>
                                          </p:stCondLst>
                                        </p:cTn>
                                        <p:tgtEl>
                                          <p:spTgt spid="3">
                                            <p:txEl>
                                              <p:pRg st="5" end="5"/>
                                            </p:txEl>
                                          </p:spTgt>
                                        </p:tgtEl>
                                        <p:attrNameLst>
                                          <p:attrName>r</p:attrName>
                                        </p:attrNameLst>
                                      </p:cBhvr>
                                    </p:animRot>
                                    <p:animRot by="240000">
                                      <p:cBhvr>
                                        <p:cTn id="40" dur="200" fill="hold">
                                          <p:stCondLst>
                                            <p:cond delay="400"/>
                                          </p:stCondLst>
                                        </p:cTn>
                                        <p:tgtEl>
                                          <p:spTgt spid="3">
                                            <p:txEl>
                                              <p:pRg st="5" end="5"/>
                                            </p:txEl>
                                          </p:spTgt>
                                        </p:tgtEl>
                                        <p:attrNameLst>
                                          <p:attrName>r</p:attrName>
                                        </p:attrNameLst>
                                      </p:cBhvr>
                                    </p:animRot>
                                    <p:animRot by="-240000">
                                      <p:cBhvr>
                                        <p:cTn id="41" dur="200" fill="hold">
                                          <p:stCondLst>
                                            <p:cond delay="600"/>
                                          </p:stCondLst>
                                        </p:cTn>
                                        <p:tgtEl>
                                          <p:spTgt spid="3">
                                            <p:txEl>
                                              <p:pRg st="5" end="5"/>
                                            </p:txEl>
                                          </p:spTgt>
                                        </p:tgtEl>
                                        <p:attrNameLst>
                                          <p:attrName>r</p:attrName>
                                        </p:attrNameLst>
                                      </p:cBhvr>
                                    </p:animRot>
                                    <p:animRot by="120000">
                                      <p:cBhvr>
                                        <p:cTn id="42" dur="200" fill="hold">
                                          <p:stCondLst>
                                            <p:cond delay="800"/>
                                          </p:stCondLst>
                                        </p:cTn>
                                        <p:tgtEl>
                                          <p:spTgt spid="3">
                                            <p:txEl>
                                              <p:pRg st="5" end="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994872"/>
            <a:ext cx="9144000" cy="2387600"/>
          </a:xfrm>
        </p:spPr>
        <p:txBody>
          <a:bodyPr>
            <a:normAutofit fontScale="90000"/>
          </a:bodyPr>
          <a:lstStyle/>
          <a:p>
            <a:r>
              <a:rPr lang="en-GB" i="1" dirty="0" smtClean="0"/>
              <a:t>Activity; in pairs, please show me how to:</a:t>
            </a:r>
            <a:br>
              <a:rPr lang="en-GB" i="1" dirty="0" smtClean="0"/>
            </a:br>
            <a:r>
              <a:rPr lang="en-GB" i="1" dirty="0" smtClean="0"/>
              <a:t/>
            </a:r>
            <a:br>
              <a:rPr lang="en-GB" i="1" dirty="0" smtClean="0"/>
            </a:br>
            <a:r>
              <a:rPr lang="en-GB" sz="4900" dirty="0" smtClean="0"/>
              <a:t>- safely hoist a patient from bed to chair and back again</a:t>
            </a:r>
            <a:br>
              <a:rPr lang="en-GB" sz="4900" dirty="0" smtClean="0"/>
            </a:br>
            <a:r>
              <a:rPr lang="en-GB" sz="4900" dirty="0" smtClean="0"/>
              <a:t/>
            </a:r>
            <a:br>
              <a:rPr lang="en-GB" sz="4900" dirty="0" smtClean="0"/>
            </a:br>
            <a:r>
              <a:rPr lang="en-GB" sz="4900" dirty="0" smtClean="0"/>
              <a:t>- slide a patient up the bed and onto their side then onto their other side</a:t>
            </a:r>
            <a:endParaRPr lang="en-GB" dirty="0"/>
          </a:p>
        </p:txBody>
      </p:sp>
      <p:sp>
        <p:nvSpPr>
          <p:cNvPr id="3" name="Subtitle 2"/>
          <p:cNvSpPr>
            <a:spLocks noGrp="1"/>
          </p:cNvSpPr>
          <p:nvPr>
            <p:ph type="subTitle" idx="1"/>
          </p:nvPr>
        </p:nvSpPr>
        <p:spPr>
          <a:xfrm flipH="1" flipV="1">
            <a:off x="10668000" y="5257799"/>
            <a:ext cx="3048000" cy="394855"/>
          </a:xfrm>
        </p:spPr>
        <p:txBody>
          <a:bodyPr>
            <a:normAutofit lnSpcReduction="10000"/>
          </a:bodyPr>
          <a:lstStyle/>
          <a:p>
            <a:endParaRPr lang="en-GB" dirty="0"/>
          </a:p>
        </p:txBody>
      </p:sp>
    </p:spTree>
    <p:extLst>
      <p:ext uri="{BB962C8B-B14F-4D97-AF65-F5344CB8AC3E}">
        <p14:creationId xmlns:p14="http://schemas.microsoft.com/office/powerpoint/2010/main" val="3160856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i="1" dirty="0" smtClean="0"/>
              <a:t>Any questions?</a:t>
            </a:r>
            <a:endParaRPr lang="en-GB" i="1"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6935936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916401"/>
          </a:xfrm>
        </p:spPr>
        <p:txBody>
          <a:bodyPr/>
          <a:lstStyle/>
          <a:p>
            <a:r>
              <a:rPr lang="en-GB" dirty="0" smtClean="0"/>
              <a:t>Thank you for listening and participating!</a:t>
            </a:r>
            <a:endParaRPr lang="en-GB" dirty="0"/>
          </a:p>
        </p:txBody>
      </p:sp>
      <p:sp>
        <p:nvSpPr>
          <p:cNvPr id="3" name="Subtitle 2"/>
          <p:cNvSpPr>
            <a:spLocks noGrp="1"/>
          </p:cNvSpPr>
          <p:nvPr>
            <p:ph type="subTitle" idx="1"/>
          </p:nvPr>
        </p:nvSpPr>
        <p:spPr/>
        <p:txBody>
          <a:bodyPr/>
          <a:lstStyle/>
          <a:p>
            <a:endParaRPr lang="en-GB"/>
          </a:p>
        </p:txBody>
      </p:sp>
      <p:pic>
        <p:nvPicPr>
          <p:cNvPr id="4" name="Picture 2" descr="Happy Thursday Vector Art, Icons, and Graphics for Free Downloa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9915" y="3509963"/>
            <a:ext cx="4832169" cy="3221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46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800" b="1" dirty="0" smtClean="0"/>
              <a:t>Communication</a:t>
            </a:r>
            <a:endParaRPr lang="en-GB" sz="4800" b="1" dirty="0"/>
          </a:p>
        </p:txBody>
      </p:sp>
      <p:sp>
        <p:nvSpPr>
          <p:cNvPr id="3" name="Content Placeholder 2"/>
          <p:cNvSpPr>
            <a:spLocks noGrp="1"/>
          </p:cNvSpPr>
          <p:nvPr>
            <p:ph idx="1"/>
          </p:nvPr>
        </p:nvSpPr>
        <p:spPr>
          <a:xfrm>
            <a:off x="838200" y="1425031"/>
            <a:ext cx="10515600" cy="4351338"/>
          </a:xfrm>
        </p:spPr>
        <p:txBody>
          <a:bodyPr>
            <a:normAutofit/>
          </a:bodyPr>
          <a:lstStyle/>
          <a:p>
            <a:r>
              <a:rPr lang="en-GB" dirty="0" smtClean="0"/>
              <a:t>Why is communication important? </a:t>
            </a:r>
          </a:p>
          <a:p>
            <a:endParaRPr lang="en-GB" dirty="0" smtClean="0"/>
          </a:p>
          <a:p>
            <a:r>
              <a:rPr lang="en-GB" dirty="0" smtClean="0"/>
              <a:t>Whom do we need to communicate with?</a:t>
            </a:r>
          </a:p>
          <a:p>
            <a:endParaRPr lang="en-GB" dirty="0"/>
          </a:p>
          <a:p>
            <a:r>
              <a:rPr lang="en-GB" dirty="0" smtClean="0"/>
              <a:t>How might we communicate with them?</a:t>
            </a:r>
          </a:p>
          <a:p>
            <a:pPr marL="457200" lvl="1" indent="0">
              <a:buNone/>
            </a:pPr>
            <a:endParaRPr lang="en-GB" sz="2800" dirty="0" smtClean="0"/>
          </a:p>
          <a:p>
            <a:r>
              <a:rPr lang="en-GB" dirty="0" smtClean="0"/>
              <a:t>How can we ensure our communication with them is effective?</a:t>
            </a:r>
          </a:p>
        </p:txBody>
      </p:sp>
      <p:pic>
        <p:nvPicPr>
          <p:cNvPr id="7170" name="Picture 2" descr="Communication with customers: Five essential factors - Customer Experience  Magazin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2772"/>
          <a:stretch/>
        </p:blipFill>
        <p:spPr bwMode="auto">
          <a:xfrm>
            <a:off x="3561804" y="4894218"/>
            <a:ext cx="4646441" cy="1963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32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Communication </a:t>
            </a:r>
            <a:endParaRPr lang="en-GB" dirty="0"/>
          </a:p>
        </p:txBody>
      </p:sp>
      <p:sp>
        <p:nvSpPr>
          <p:cNvPr id="3" name="Content Placeholder 2"/>
          <p:cNvSpPr>
            <a:spLocks noGrp="1"/>
          </p:cNvSpPr>
          <p:nvPr>
            <p:ph idx="1"/>
          </p:nvPr>
        </p:nvSpPr>
        <p:spPr/>
        <p:txBody>
          <a:bodyPr>
            <a:normAutofit lnSpcReduction="10000"/>
          </a:bodyPr>
          <a:lstStyle/>
          <a:p>
            <a:r>
              <a:rPr lang="en-GB" dirty="0" smtClean="0"/>
              <a:t>How to provide good Communication with the patient</a:t>
            </a:r>
          </a:p>
          <a:p>
            <a:pPr lvl="1"/>
            <a:r>
              <a:rPr lang="en-GB" dirty="0" smtClean="0"/>
              <a:t>Be attentive</a:t>
            </a:r>
            <a:endParaRPr lang="en-GB" sz="1800" dirty="0" smtClean="0"/>
          </a:p>
          <a:p>
            <a:pPr lvl="1"/>
            <a:r>
              <a:rPr lang="en-GB" dirty="0" smtClean="0"/>
              <a:t>Ask </a:t>
            </a:r>
            <a:r>
              <a:rPr lang="en-GB" dirty="0"/>
              <a:t>open questions</a:t>
            </a:r>
          </a:p>
          <a:p>
            <a:pPr lvl="1"/>
            <a:r>
              <a:rPr lang="en-GB" dirty="0"/>
              <a:t>Be curious</a:t>
            </a:r>
          </a:p>
          <a:p>
            <a:pPr lvl="1"/>
            <a:r>
              <a:rPr lang="en-GB" dirty="0" smtClean="0"/>
              <a:t>Summarise</a:t>
            </a:r>
            <a:endParaRPr lang="en-GB" dirty="0"/>
          </a:p>
          <a:p>
            <a:pPr lvl="1"/>
            <a:r>
              <a:rPr lang="en-GB" dirty="0"/>
              <a:t>Use the right tone</a:t>
            </a:r>
          </a:p>
          <a:p>
            <a:pPr lvl="1"/>
            <a:r>
              <a:rPr lang="en-GB" dirty="0" smtClean="0"/>
              <a:t>Be aware of your </a:t>
            </a:r>
            <a:r>
              <a:rPr lang="en-GB" dirty="0"/>
              <a:t>patient’s situation</a:t>
            </a:r>
          </a:p>
          <a:p>
            <a:pPr lvl="1"/>
            <a:r>
              <a:rPr lang="en-GB" dirty="0" smtClean="0"/>
              <a:t>Be </a:t>
            </a:r>
            <a:r>
              <a:rPr lang="en-GB" dirty="0"/>
              <a:t>aware of bias</a:t>
            </a:r>
          </a:p>
          <a:p>
            <a:pPr lvl="1"/>
            <a:r>
              <a:rPr lang="en-GB" dirty="0"/>
              <a:t>Communicate in different ways</a:t>
            </a:r>
          </a:p>
          <a:p>
            <a:pPr lvl="1"/>
            <a:r>
              <a:rPr lang="en-GB" dirty="0" smtClean="0"/>
              <a:t>Adopt </a:t>
            </a:r>
            <a:r>
              <a:rPr lang="en-GB" dirty="0"/>
              <a:t>shared decision making</a:t>
            </a:r>
          </a:p>
          <a:p>
            <a:pPr lvl="1"/>
            <a:r>
              <a:rPr lang="en-GB" dirty="0"/>
              <a:t>Try active listening</a:t>
            </a:r>
          </a:p>
          <a:p>
            <a:pPr lvl="1"/>
            <a:endParaRPr lang="en-GB" dirty="0" smtClean="0"/>
          </a:p>
        </p:txBody>
      </p:sp>
      <p:pic>
        <p:nvPicPr>
          <p:cNvPr id="8196" name="Picture 4" descr="Enhancing communication with healthcare workers - Health Issues Centr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131"/>
          <a:stretch/>
        </p:blipFill>
        <p:spPr bwMode="auto">
          <a:xfrm>
            <a:off x="6096000" y="2800685"/>
            <a:ext cx="6337992" cy="4057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213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1000"/>
                                        <p:tgtEl>
                                          <p:spTgt spid="3">
                                            <p:txEl>
                                              <p:pRg st="5" end="5"/>
                                            </p:txEl>
                                          </p:spTgt>
                                        </p:tgtEl>
                                      </p:cBhvr>
                                    </p:animEffect>
                                    <p:anim calcmode="lin" valueType="num">
                                      <p:cBhvr>
                                        <p:cTn id="4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fade">
                                      <p:cBhvr>
                                        <p:cTn id="46" dur="1000"/>
                                        <p:tgtEl>
                                          <p:spTgt spid="3">
                                            <p:txEl>
                                              <p:pRg st="6" end="6"/>
                                            </p:txEl>
                                          </p:spTgt>
                                        </p:tgtEl>
                                      </p:cBhvr>
                                    </p:animEffect>
                                    <p:anim calcmode="lin" valueType="num">
                                      <p:cBhvr>
                                        <p:cTn id="4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Effect transition="in" filter="fade">
                                      <p:cBhvr>
                                        <p:cTn id="51" dur="1000"/>
                                        <p:tgtEl>
                                          <p:spTgt spid="3">
                                            <p:txEl>
                                              <p:pRg st="7" end="7"/>
                                            </p:txEl>
                                          </p:spTgt>
                                        </p:tgtEl>
                                      </p:cBhvr>
                                    </p:animEffect>
                                    <p:anim calcmode="lin" valueType="num">
                                      <p:cBhvr>
                                        <p:cTn id="5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Effect transition="in" filter="fade">
                                      <p:cBhvr>
                                        <p:cTn id="61" dur="1000"/>
                                        <p:tgtEl>
                                          <p:spTgt spid="3">
                                            <p:txEl>
                                              <p:pRg st="9" end="9"/>
                                            </p:txEl>
                                          </p:spTgt>
                                        </p:tgtEl>
                                      </p:cBhvr>
                                    </p:animEffect>
                                    <p:anim calcmode="lin" valueType="num">
                                      <p:cBhvr>
                                        <p:cTn id="6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9" end="9"/>
                                            </p:txEl>
                                          </p:spTgt>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3">
                                            <p:txEl>
                                              <p:pRg st="10" end="10"/>
                                            </p:txEl>
                                          </p:spTgt>
                                        </p:tgtEl>
                                        <p:attrNameLst>
                                          <p:attrName>style.visibility</p:attrName>
                                        </p:attrNameLst>
                                      </p:cBhvr>
                                      <p:to>
                                        <p:strVal val="visible"/>
                                      </p:to>
                                    </p:set>
                                    <p:animEffect transition="in" filter="fade">
                                      <p:cBhvr>
                                        <p:cTn id="66" dur="1000"/>
                                        <p:tgtEl>
                                          <p:spTgt spid="3">
                                            <p:txEl>
                                              <p:pRg st="10" end="10"/>
                                            </p:txEl>
                                          </p:spTgt>
                                        </p:tgtEl>
                                      </p:cBhvr>
                                    </p:animEffect>
                                    <p:anim calcmode="lin" valueType="num">
                                      <p:cBhvr>
                                        <p:cTn id="67"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8"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1878</TotalTime>
  <Words>4314</Words>
  <Application>Microsoft Office PowerPoint</Application>
  <PresentationFormat>Widescreen</PresentationFormat>
  <Paragraphs>476</Paragraphs>
  <Slides>76</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76</vt:i4>
      </vt:variant>
    </vt:vector>
  </HeadingPairs>
  <TitlesOfParts>
    <vt:vector size="87" baseType="lpstr">
      <vt:lpstr>Arial</vt:lpstr>
      <vt:lpstr>Bradley Hand ITC</vt:lpstr>
      <vt:lpstr>Calibri</vt:lpstr>
      <vt:lpstr>Calibri Light</vt:lpstr>
      <vt:lpstr>Edwardian Script ITC</vt:lpstr>
      <vt:lpstr>Freestyle Script</vt:lpstr>
      <vt:lpstr>Ink Free</vt:lpstr>
      <vt:lpstr>Noto Sans</vt:lpstr>
      <vt:lpstr>Times New Roman</vt:lpstr>
      <vt:lpstr>Wingdings</vt:lpstr>
      <vt:lpstr>Office Theme</vt:lpstr>
      <vt:lpstr>Thursday</vt:lpstr>
      <vt:lpstr>Todays Objectives:</vt:lpstr>
      <vt:lpstr>Basic Patient Care</vt:lpstr>
      <vt:lpstr>What is basic patient care?</vt:lpstr>
      <vt:lpstr>  Activity! Lets discuss   Think; what aspects of personal hygiene do you think we need to provide to our patients? </vt:lpstr>
      <vt:lpstr>Activity! Lets discuss:  Think; how would you like to be washed, dressed and all aspects of personal hygiene given, if you were this patient? What is important to you? </vt:lpstr>
      <vt:lpstr>Activity! Lets discuss   Think; what would be important to you if you were the patient?</vt:lpstr>
      <vt:lpstr>Communication</vt:lpstr>
      <vt:lpstr>Communication </vt:lpstr>
      <vt:lpstr>Communication </vt:lpstr>
      <vt:lpstr>Communication </vt:lpstr>
      <vt:lpstr>Infection prevention and control</vt:lpstr>
      <vt:lpstr>Privacy, dignity, confidentiality, professional behaviours </vt:lpstr>
      <vt:lpstr>How can we preserve patient privacy?</vt:lpstr>
      <vt:lpstr>How can we preserve patient dignity?</vt:lpstr>
      <vt:lpstr>How can we preserve patient confidentiality?</vt:lpstr>
      <vt:lpstr>How can we maintain our professional behaviours?</vt:lpstr>
      <vt:lpstr>Preparation – what might you need at the bedside?</vt:lpstr>
      <vt:lpstr>The procedure for washing and dressing- as per the HXH clinical manual guidelines </vt:lpstr>
      <vt:lpstr>The procedure for washing and dressing</vt:lpstr>
      <vt:lpstr>The procedure for washing and dressing</vt:lpstr>
      <vt:lpstr>The procedure for washing and dressing</vt:lpstr>
      <vt:lpstr>The procedure for washing and dressing</vt:lpstr>
      <vt:lpstr>The procedure for washing and dressing</vt:lpstr>
      <vt:lpstr>Creams; lotions and potions </vt:lpstr>
      <vt:lpstr>Skin inspection</vt:lpstr>
      <vt:lpstr>Oral hygiene</vt:lpstr>
      <vt:lpstr>Oral hygiene</vt:lpstr>
      <vt:lpstr>Oral hygiene</vt:lpstr>
      <vt:lpstr>Oral hygiene</vt:lpstr>
      <vt:lpstr>Oral hygiene</vt:lpstr>
      <vt:lpstr>Oral hygiene</vt:lpstr>
      <vt:lpstr>Oral Hygiene</vt:lpstr>
      <vt:lpstr>Oral Hygiene</vt:lpstr>
      <vt:lpstr>Oral hygiene</vt:lpstr>
      <vt:lpstr>Oral hygiene</vt:lpstr>
      <vt:lpstr>How should the room be left?</vt:lpstr>
      <vt:lpstr>Activity: Lets have a go at providing our patient; Bella, with personal care</vt:lpstr>
      <vt:lpstr>Any questions?</vt:lpstr>
      <vt:lpstr>Time for a tea break</vt:lpstr>
      <vt:lpstr>Documentation</vt:lpstr>
      <vt:lpstr>What is documentation in health care?</vt:lpstr>
      <vt:lpstr>Legalities, responsibilities, contractual duties</vt:lpstr>
      <vt:lpstr>Activity!   Please write a short paragraph about yourself….. (5-6 lines long)</vt:lpstr>
      <vt:lpstr>Legible writing</vt:lpstr>
      <vt:lpstr>Importance of signing, printing your name and providing your designation</vt:lpstr>
      <vt:lpstr>Each page is named </vt:lpstr>
      <vt:lpstr>Each entry dated and time stamped</vt:lpstr>
      <vt:lpstr>Countersignatures </vt:lpstr>
      <vt:lpstr>Combined charts</vt:lpstr>
      <vt:lpstr>Care plans</vt:lpstr>
      <vt:lpstr>MDT notes</vt:lpstr>
      <vt:lpstr>Activity; have a go at filling in: </vt:lpstr>
      <vt:lpstr>Any questions?</vt:lpstr>
      <vt:lpstr>Lunchtime</vt:lpstr>
      <vt:lpstr>Vital signs monitoring</vt:lpstr>
      <vt:lpstr>What are vital signs?</vt:lpstr>
      <vt:lpstr>What is temperature</vt:lpstr>
      <vt:lpstr>What is the pulse?</vt:lpstr>
      <vt:lpstr>What are respirations?</vt:lpstr>
      <vt:lpstr>What is blood pressure?</vt:lpstr>
      <vt:lpstr>How to take TPR and BP</vt:lpstr>
      <vt:lpstr>How to take TPR and BP</vt:lpstr>
      <vt:lpstr>Machines you will likely see in use around the hospital</vt:lpstr>
      <vt:lpstr>Safe limits</vt:lpstr>
      <vt:lpstr>National Early Warning Score 2</vt:lpstr>
      <vt:lpstr>What should you do with the results?</vt:lpstr>
      <vt:lpstr>Activity; Your turn: have a go at taking a set of vital signs manually and electronically on each other and documenting them on the vital signs chart and the NEWS2 chart</vt:lpstr>
      <vt:lpstr>Any questions?</vt:lpstr>
      <vt:lpstr>Safe moving and handling refresher</vt:lpstr>
      <vt:lpstr>Moving and handling refresher</vt:lpstr>
      <vt:lpstr>Risk assessment – can you remember what the acronym is that we use?  </vt:lpstr>
      <vt:lpstr>Activity; please talk to me about the following in relation to moving and handling</vt:lpstr>
      <vt:lpstr>Activity; in pairs, please show me how to:  - safely hoist a patient from bed to chair and back again  - slide a patient up the bed and onto their side then onto their other side</vt:lpstr>
      <vt:lpstr>Any questions?</vt:lpstr>
      <vt:lpstr>Thank you for listening and participating!</vt:lpstr>
    </vt:vector>
  </TitlesOfParts>
  <Company>Virtual 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Thursday</dc:title>
  <dc:creator>Helen Evans</dc:creator>
  <cp:lastModifiedBy>Helen Evans</cp:lastModifiedBy>
  <cp:revision>71</cp:revision>
  <dcterms:created xsi:type="dcterms:W3CDTF">2023-06-23T15:13:58Z</dcterms:created>
  <dcterms:modified xsi:type="dcterms:W3CDTF">2023-06-30T07:37:42Z</dcterms:modified>
</cp:coreProperties>
</file>